
<file path=[Content_Types].xml><?xml version="1.0" encoding="utf-8"?>
<Types xmlns="http://schemas.openxmlformats.org/package/2006/content-types">
  <Default Extension="xml" ContentType="application/xml"/>
  <Default Extension="jpeg" ContentType="image/jpeg"/>
  <Default Extension="png" ContentType="image/png"/>
  <Default Extension="gif" ContentType="image/gif"/>
  <Default Extension="rels" ContentType="application/vnd.openxmlformats-package.relationships+xml"/>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4200" r:id="rId1"/>
  </p:sldMasterIdLst>
  <p:notesMasterIdLst>
    <p:notesMasterId r:id="rId82"/>
  </p:notesMasterIdLst>
  <p:sldIdLst>
    <p:sldId id="256" r:id="rId2"/>
    <p:sldId id="258" r:id="rId3"/>
    <p:sldId id="259" r:id="rId4"/>
    <p:sldId id="263" r:id="rId5"/>
    <p:sldId id="275" r:id="rId6"/>
    <p:sldId id="262" r:id="rId7"/>
    <p:sldId id="272" r:id="rId8"/>
    <p:sldId id="273" r:id="rId9"/>
    <p:sldId id="276" r:id="rId10"/>
    <p:sldId id="261" r:id="rId11"/>
    <p:sldId id="386" r:id="rId12"/>
    <p:sldId id="295" r:id="rId13"/>
    <p:sldId id="277" r:id="rId14"/>
    <p:sldId id="278" r:id="rId15"/>
    <p:sldId id="297" r:id="rId16"/>
    <p:sldId id="298" r:id="rId17"/>
    <p:sldId id="279" r:id="rId18"/>
    <p:sldId id="282" r:id="rId19"/>
    <p:sldId id="280" r:id="rId20"/>
    <p:sldId id="296" r:id="rId21"/>
    <p:sldId id="270" r:id="rId22"/>
    <p:sldId id="387" r:id="rId23"/>
    <p:sldId id="399" r:id="rId24"/>
    <p:sldId id="400" r:id="rId25"/>
    <p:sldId id="401" r:id="rId26"/>
    <p:sldId id="402" r:id="rId27"/>
    <p:sldId id="405" r:id="rId28"/>
    <p:sldId id="388" r:id="rId29"/>
    <p:sldId id="389" r:id="rId30"/>
    <p:sldId id="390" r:id="rId31"/>
    <p:sldId id="391" r:id="rId32"/>
    <p:sldId id="392" r:id="rId33"/>
    <p:sldId id="393" r:id="rId34"/>
    <p:sldId id="394" r:id="rId35"/>
    <p:sldId id="395" r:id="rId36"/>
    <p:sldId id="396" r:id="rId37"/>
    <p:sldId id="397" r:id="rId38"/>
    <p:sldId id="398" r:id="rId39"/>
    <p:sldId id="269" r:id="rId40"/>
    <p:sldId id="290" r:id="rId41"/>
    <p:sldId id="369" r:id="rId42"/>
    <p:sldId id="370" r:id="rId43"/>
    <p:sldId id="291" r:id="rId44"/>
    <p:sldId id="371" r:id="rId45"/>
    <p:sldId id="372" r:id="rId46"/>
    <p:sldId id="383" r:id="rId47"/>
    <p:sldId id="266" r:id="rId48"/>
    <p:sldId id="355" r:id="rId49"/>
    <p:sldId id="347" r:id="rId50"/>
    <p:sldId id="348" r:id="rId51"/>
    <p:sldId id="356" r:id="rId52"/>
    <p:sldId id="358" r:id="rId53"/>
    <p:sldId id="359" r:id="rId54"/>
    <p:sldId id="357" r:id="rId55"/>
    <p:sldId id="360" r:id="rId56"/>
    <p:sldId id="361" r:id="rId57"/>
    <p:sldId id="362" r:id="rId58"/>
    <p:sldId id="354" r:id="rId59"/>
    <p:sldId id="352" r:id="rId60"/>
    <p:sldId id="363" r:id="rId61"/>
    <p:sldId id="365" r:id="rId62"/>
    <p:sldId id="374" r:id="rId63"/>
    <p:sldId id="375" r:id="rId64"/>
    <p:sldId id="404" r:id="rId65"/>
    <p:sldId id="377" r:id="rId66"/>
    <p:sldId id="406" r:id="rId67"/>
    <p:sldId id="407" r:id="rId68"/>
    <p:sldId id="408" r:id="rId69"/>
    <p:sldId id="409" r:id="rId70"/>
    <p:sldId id="410" r:id="rId71"/>
    <p:sldId id="411" r:id="rId72"/>
    <p:sldId id="412" r:id="rId73"/>
    <p:sldId id="413" r:id="rId74"/>
    <p:sldId id="414" r:id="rId75"/>
    <p:sldId id="329" r:id="rId76"/>
    <p:sldId id="330" r:id="rId77"/>
    <p:sldId id="331" r:id="rId78"/>
    <p:sldId id="380" r:id="rId79"/>
    <p:sldId id="327" r:id="rId80"/>
    <p:sldId id="384" r:id="rId8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93134"/>
    <a:srgbClr val="F2F2F2"/>
    <a:srgbClr val="793C00"/>
    <a:srgbClr val="00B600"/>
    <a:srgbClr val="007900"/>
    <a:srgbClr val="0000F2"/>
    <a:srgbClr val="0000B6"/>
    <a:srgbClr val="000079"/>
    <a:srgbClr val="003C00"/>
    <a:srgbClr val="F2F2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765"/>
    <p:restoredTop sz="83180"/>
  </p:normalViewPr>
  <p:slideViewPr>
    <p:cSldViewPr snapToGrid="0" snapToObjects="1">
      <p:cViewPr>
        <p:scale>
          <a:sx n="115" d="100"/>
          <a:sy n="115" d="100"/>
        </p:scale>
        <p:origin x="144" y="14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33" Type="http://schemas.openxmlformats.org/officeDocument/2006/relationships/slide" Target="slides/slide32.xml"/><Relationship Id="rId34" Type="http://schemas.openxmlformats.org/officeDocument/2006/relationships/slide" Target="slides/slide33.xml"/><Relationship Id="rId35" Type="http://schemas.openxmlformats.org/officeDocument/2006/relationships/slide" Target="slides/slide34.xml"/><Relationship Id="rId36" Type="http://schemas.openxmlformats.org/officeDocument/2006/relationships/slide" Target="slides/slide35.xml"/><Relationship Id="rId37" Type="http://schemas.openxmlformats.org/officeDocument/2006/relationships/slide" Target="slides/slide36.xml"/><Relationship Id="rId38" Type="http://schemas.openxmlformats.org/officeDocument/2006/relationships/slide" Target="slides/slide37.xml"/><Relationship Id="rId39" Type="http://schemas.openxmlformats.org/officeDocument/2006/relationships/slide" Target="slides/slide38.xml"/><Relationship Id="rId50" Type="http://schemas.openxmlformats.org/officeDocument/2006/relationships/slide" Target="slides/slide49.xml"/><Relationship Id="rId51" Type="http://schemas.openxmlformats.org/officeDocument/2006/relationships/slide" Target="slides/slide50.xml"/><Relationship Id="rId52" Type="http://schemas.openxmlformats.org/officeDocument/2006/relationships/slide" Target="slides/slide51.xml"/><Relationship Id="rId53" Type="http://schemas.openxmlformats.org/officeDocument/2006/relationships/slide" Target="slides/slide52.xml"/><Relationship Id="rId54" Type="http://schemas.openxmlformats.org/officeDocument/2006/relationships/slide" Target="slides/slide53.xml"/><Relationship Id="rId55" Type="http://schemas.openxmlformats.org/officeDocument/2006/relationships/slide" Target="slides/slide54.xml"/><Relationship Id="rId56" Type="http://schemas.openxmlformats.org/officeDocument/2006/relationships/slide" Target="slides/slide55.xml"/><Relationship Id="rId57" Type="http://schemas.openxmlformats.org/officeDocument/2006/relationships/slide" Target="slides/slide56.xml"/><Relationship Id="rId58" Type="http://schemas.openxmlformats.org/officeDocument/2006/relationships/slide" Target="slides/slide57.xml"/><Relationship Id="rId59" Type="http://schemas.openxmlformats.org/officeDocument/2006/relationships/slide" Target="slides/slide58.xml"/><Relationship Id="rId70" Type="http://schemas.openxmlformats.org/officeDocument/2006/relationships/slide" Target="slides/slide69.xml"/><Relationship Id="rId71" Type="http://schemas.openxmlformats.org/officeDocument/2006/relationships/slide" Target="slides/slide70.xml"/><Relationship Id="rId72" Type="http://schemas.openxmlformats.org/officeDocument/2006/relationships/slide" Target="slides/slide71.xml"/><Relationship Id="rId73" Type="http://schemas.openxmlformats.org/officeDocument/2006/relationships/slide" Target="slides/slide72.xml"/><Relationship Id="rId74" Type="http://schemas.openxmlformats.org/officeDocument/2006/relationships/slide" Target="slides/slide73.xml"/><Relationship Id="rId75" Type="http://schemas.openxmlformats.org/officeDocument/2006/relationships/slide" Target="slides/slide74.xml"/><Relationship Id="rId76" Type="http://schemas.openxmlformats.org/officeDocument/2006/relationships/slide" Target="slides/slide75.xml"/><Relationship Id="rId77" Type="http://schemas.openxmlformats.org/officeDocument/2006/relationships/slide" Target="slides/slide76.xml"/><Relationship Id="rId78" Type="http://schemas.openxmlformats.org/officeDocument/2006/relationships/slide" Target="slides/slide77.xml"/><Relationship Id="rId79" Type="http://schemas.openxmlformats.org/officeDocument/2006/relationships/slide" Target="slides/slide7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40" Type="http://schemas.openxmlformats.org/officeDocument/2006/relationships/slide" Target="slides/slide39.xml"/><Relationship Id="rId41" Type="http://schemas.openxmlformats.org/officeDocument/2006/relationships/slide" Target="slides/slide40.xml"/><Relationship Id="rId42" Type="http://schemas.openxmlformats.org/officeDocument/2006/relationships/slide" Target="slides/slide41.xml"/><Relationship Id="rId43" Type="http://schemas.openxmlformats.org/officeDocument/2006/relationships/slide" Target="slides/slide42.xml"/><Relationship Id="rId44" Type="http://schemas.openxmlformats.org/officeDocument/2006/relationships/slide" Target="slides/slide43.xml"/><Relationship Id="rId45" Type="http://schemas.openxmlformats.org/officeDocument/2006/relationships/slide" Target="slides/slide44.xml"/><Relationship Id="rId46" Type="http://schemas.openxmlformats.org/officeDocument/2006/relationships/slide" Target="slides/slide45.xml"/><Relationship Id="rId47" Type="http://schemas.openxmlformats.org/officeDocument/2006/relationships/slide" Target="slides/slide46.xml"/><Relationship Id="rId48" Type="http://schemas.openxmlformats.org/officeDocument/2006/relationships/slide" Target="slides/slide47.xml"/><Relationship Id="rId49" Type="http://schemas.openxmlformats.org/officeDocument/2006/relationships/slide" Target="slides/slide48.xml"/><Relationship Id="rId60" Type="http://schemas.openxmlformats.org/officeDocument/2006/relationships/slide" Target="slides/slide59.xml"/><Relationship Id="rId61" Type="http://schemas.openxmlformats.org/officeDocument/2006/relationships/slide" Target="slides/slide60.xml"/><Relationship Id="rId62" Type="http://schemas.openxmlformats.org/officeDocument/2006/relationships/slide" Target="slides/slide61.xml"/><Relationship Id="rId63" Type="http://schemas.openxmlformats.org/officeDocument/2006/relationships/slide" Target="slides/slide62.xml"/><Relationship Id="rId64" Type="http://schemas.openxmlformats.org/officeDocument/2006/relationships/slide" Target="slides/slide63.xml"/><Relationship Id="rId65" Type="http://schemas.openxmlformats.org/officeDocument/2006/relationships/slide" Target="slides/slide64.xml"/><Relationship Id="rId66" Type="http://schemas.openxmlformats.org/officeDocument/2006/relationships/slide" Target="slides/slide65.xml"/><Relationship Id="rId67" Type="http://schemas.openxmlformats.org/officeDocument/2006/relationships/slide" Target="slides/slide66.xml"/><Relationship Id="rId68" Type="http://schemas.openxmlformats.org/officeDocument/2006/relationships/slide" Target="slides/slide67.xml"/><Relationship Id="rId69" Type="http://schemas.openxmlformats.org/officeDocument/2006/relationships/slide" Target="slides/slide68.xml"/><Relationship Id="rId80" Type="http://schemas.openxmlformats.org/officeDocument/2006/relationships/slide" Target="slides/slide79.xml"/><Relationship Id="rId81" Type="http://schemas.openxmlformats.org/officeDocument/2006/relationships/slide" Target="slides/slide80.xml"/><Relationship Id="rId82" Type="http://schemas.openxmlformats.org/officeDocument/2006/relationships/notesMaster" Target="notesMasters/notesMaster1.xml"/><Relationship Id="rId83" Type="http://schemas.openxmlformats.org/officeDocument/2006/relationships/presProps" Target="presProps.xml"/><Relationship Id="rId84" Type="http://schemas.openxmlformats.org/officeDocument/2006/relationships/viewProps" Target="viewProps.xml"/><Relationship Id="rId85" Type="http://schemas.openxmlformats.org/officeDocument/2006/relationships/theme" Target="theme/theme1.xml"/><Relationship Id="rId86"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13DCB8-6B11-6747-9F97-E35D32090C45}" type="datetimeFigureOut">
              <a:rPr lang="en-US" smtClean="0"/>
              <a:t>8/3/18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D00F598-A22E-7A43-80A6-2BB2A4071D6C}" type="slidenum">
              <a:rPr lang="en-US" smtClean="0"/>
              <a:t>‹#›</a:t>
            </a:fld>
            <a:endParaRPr lang="en-US"/>
          </a:p>
        </p:txBody>
      </p:sp>
    </p:spTree>
    <p:extLst>
      <p:ext uri="{BB962C8B-B14F-4D97-AF65-F5344CB8AC3E}">
        <p14:creationId xmlns:p14="http://schemas.microsoft.com/office/powerpoint/2010/main" val="18473965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9.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8.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9.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2.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2.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4.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2.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8.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1D00F598-A22E-7A43-80A6-2BB2A4071D6C}" type="slidenum">
              <a:rPr lang="en-US" smtClean="0"/>
              <a:t>1</a:t>
            </a:fld>
            <a:endParaRPr lang="en-US"/>
          </a:p>
        </p:txBody>
      </p:sp>
    </p:spTree>
    <p:extLst>
      <p:ext uri="{BB962C8B-B14F-4D97-AF65-F5344CB8AC3E}">
        <p14:creationId xmlns:p14="http://schemas.microsoft.com/office/powerpoint/2010/main" val="51814512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
        <p:cNvGrpSpPr/>
        <p:nvPr/>
      </p:nvGrpSpPr>
      <p:grpSpPr>
        <a:xfrm>
          <a:off x="0" y="0"/>
          <a:ext cx="0" cy="0"/>
          <a:chOff x="0" y="0"/>
          <a:chExt cx="0" cy="0"/>
        </a:xfrm>
      </p:grpSpPr>
      <p:sp>
        <p:nvSpPr>
          <p:cNvPr id="136" name="Shape 13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37" name="Shape 137"/>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7158065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61</a:t>
            </a:fld>
            <a:endParaRPr lang="en-US"/>
          </a:p>
        </p:txBody>
      </p:sp>
    </p:spTree>
    <p:extLst>
      <p:ext uri="{BB962C8B-B14F-4D97-AF65-F5344CB8AC3E}">
        <p14:creationId xmlns:p14="http://schemas.microsoft.com/office/powerpoint/2010/main" val="223627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68</a:t>
            </a:fld>
            <a:endParaRPr lang="en-US"/>
          </a:p>
        </p:txBody>
      </p:sp>
    </p:spTree>
    <p:extLst>
      <p:ext uri="{BB962C8B-B14F-4D97-AF65-F5344CB8AC3E}">
        <p14:creationId xmlns:p14="http://schemas.microsoft.com/office/powerpoint/2010/main" val="60094808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explain: </a:t>
            </a:r>
          </a:p>
          <a:p>
            <a:r>
              <a:rPr lang="en-US" dirty="0" smtClean="0"/>
              <a:t>Named </a:t>
            </a:r>
            <a:r>
              <a:rPr lang="en-US" dirty="0" err="1" smtClean="0"/>
              <a:t>struct</a:t>
            </a:r>
            <a:r>
              <a:rPr lang="en-US" dirty="0" smtClean="0"/>
              <a:t> members</a:t>
            </a:r>
          </a:p>
          <a:p>
            <a:r>
              <a:rPr lang="en-US" dirty="0" smtClean="0"/>
              <a:t>Named</a:t>
            </a:r>
            <a:r>
              <a:rPr lang="en-US" baseline="0" dirty="0" smtClean="0"/>
              <a:t> constant</a:t>
            </a:r>
          </a:p>
          <a:p>
            <a:r>
              <a:rPr lang="en-US" baseline="0" dirty="0" smtClean="0"/>
              <a:t>Named function</a:t>
            </a:r>
          </a:p>
          <a:p>
            <a:endParaRPr lang="en-US" baseline="0" dirty="0" smtClean="0"/>
          </a:p>
          <a:p>
            <a:r>
              <a:rPr lang="en-US" baseline="0" dirty="0" smtClean="0"/>
              <a:t>Then, if I were to double click the function, it would take me to the graph view for that function.</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69</a:t>
            </a:fld>
            <a:endParaRPr lang="en-US"/>
          </a:p>
        </p:txBody>
      </p:sp>
    </p:spTree>
    <p:extLst>
      <p:ext uri="{BB962C8B-B14F-4D97-AF65-F5344CB8AC3E}">
        <p14:creationId xmlns:p14="http://schemas.microsoft.com/office/powerpoint/2010/main" val="16282944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72</a:t>
            </a:fld>
            <a:endParaRPr lang="en-US"/>
          </a:p>
        </p:txBody>
      </p:sp>
    </p:spTree>
    <p:extLst>
      <p:ext uri="{BB962C8B-B14F-4D97-AF65-F5344CB8AC3E}">
        <p14:creationId xmlns:p14="http://schemas.microsoft.com/office/powerpoint/2010/main" val="10695862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a:t>
            </a:r>
            <a:r>
              <a:rPr lang="en-US" baseline="0" dirty="0" smtClean="0"/>
              <a:t> play the game in </a:t>
            </a:r>
            <a:r>
              <a:rPr lang="en-US" baseline="0" dirty="0" err="1" smtClean="0"/>
              <a:t>DosBox</a:t>
            </a:r>
            <a:r>
              <a:rPr lang="en-US" baseline="0" dirty="0" smtClean="0"/>
              <a:t>, and </a:t>
            </a:r>
            <a:r>
              <a:rPr lang="en-US" baseline="0" dirty="0" err="1" smtClean="0"/>
              <a:t>DosBox</a:t>
            </a:r>
            <a:r>
              <a:rPr lang="en-US" baseline="0" dirty="0" smtClean="0"/>
              <a:t> has a video capture feature.</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73</a:t>
            </a:fld>
            <a:endParaRPr lang="en-US"/>
          </a:p>
        </p:txBody>
      </p:sp>
    </p:spTree>
    <p:extLst>
      <p:ext uri="{BB962C8B-B14F-4D97-AF65-F5344CB8AC3E}">
        <p14:creationId xmlns:p14="http://schemas.microsoft.com/office/powerpoint/2010/main" val="19267626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 game’s</a:t>
            </a:r>
            <a:r>
              <a:rPr lang="en-US" baseline="0" dirty="0" smtClean="0"/>
              <a:t> limits: 5*64 particles, 18 effect sprites, 6 player projectiles</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19</a:t>
            </a:fld>
            <a:endParaRPr lang="en-US"/>
          </a:p>
        </p:txBody>
      </p:sp>
    </p:spTree>
    <p:extLst>
      <p:ext uri="{BB962C8B-B14F-4D97-AF65-F5344CB8AC3E}">
        <p14:creationId xmlns:p14="http://schemas.microsoft.com/office/powerpoint/2010/main" val="106279803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Image: 48x32</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28</a:t>
            </a:fld>
            <a:endParaRPr lang="en-US"/>
          </a:p>
        </p:txBody>
      </p:sp>
    </p:spTree>
    <p:extLst>
      <p:ext uri="{BB962C8B-B14F-4D97-AF65-F5344CB8AC3E}">
        <p14:creationId xmlns:p14="http://schemas.microsoft.com/office/powerpoint/2010/main" val="6508649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70 Hz * 320px</a:t>
            </a:r>
            <a:r>
              <a:rPr lang="en-US" baseline="0" dirty="0" smtClean="0"/>
              <a:t> * 200px </a:t>
            </a:r>
            <a:r>
              <a:rPr lang="en-US" baseline="0" dirty="0" smtClean="0">
                <a:sym typeface="Wingdings"/>
              </a:rPr>
              <a:t> ~18 Mbit/s</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32</a:t>
            </a:fld>
            <a:endParaRPr lang="en-US"/>
          </a:p>
        </p:txBody>
      </p:sp>
    </p:spTree>
    <p:extLst>
      <p:ext uri="{BB962C8B-B14F-4D97-AF65-F5344CB8AC3E}">
        <p14:creationId xmlns:p14="http://schemas.microsoft.com/office/powerpoint/2010/main" val="1670135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34</a:t>
            </a:fld>
            <a:endParaRPr lang="en-US"/>
          </a:p>
        </p:txBody>
      </p:sp>
    </p:spTree>
    <p:extLst>
      <p:ext uri="{BB962C8B-B14F-4D97-AF65-F5344CB8AC3E}">
        <p14:creationId xmlns:p14="http://schemas.microsoft.com/office/powerpoint/2010/main" val="122480620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Disadvantage:</a:t>
            </a:r>
            <a:r>
              <a:rPr lang="en-US" baseline="0" dirty="0" smtClean="0"/>
              <a:t> Not clear which variables belong to which state</a:t>
            </a:r>
            <a:endParaRPr lang="en-US" dirty="0"/>
          </a:p>
        </p:txBody>
      </p:sp>
      <p:sp>
        <p:nvSpPr>
          <p:cNvPr id="4" name="Slide Number Placeholder 3"/>
          <p:cNvSpPr>
            <a:spLocks noGrp="1"/>
          </p:cNvSpPr>
          <p:nvPr>
            <p:ph type="sldNum" sz="quarter" idx="10"/>
          </p:nvPr>
        </p:nvSpPr>
        <p:spPr/>
        <p:txBody>
          <a:bodyPr/>
          <a:lstStyle/>
          <a:p>
            <a:fld id="{1D00F598-A22E-7A43-80A6-2BB2A4071D6C}" type="slidenum">
              <a:rPr lang="en-US" smtClean="0"/>
              <a:t>42</a:t>
            </a:fld>
            <a:endParaRPr lang="en-US"/>
          </a:p>
        </p:txBody>
      </p:sp>
    </p:spTree>
    <p:extLst>
      <p:ext uri="{BB962C8B-B14F-4D97-AF65-F5344CB8AC3E}">
        <p14:creationId xmlns:p14="http://schemas.microsoft.com/office/powerpoint/2010/main" val="110307908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Shape 6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66" name="Shape 66"/>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rtl="0">
              <a:spcBef>
                <a:spcPts val="0"/>
              </a:spcBef>
              <a:buNone/>
            </a:pPr>
            <a:endParaRPr/>
          </a:p>
        </p:txBody>
      </p:sp>
    </p:spTree>
    <p:extLst>
      <p:ext uri="{BB962C8B-B14F-4D97-AF65-F5344CB8AC3E}">
        <p14:creationId xmlns:p14="http://schemas.microsoft.com/office/powerpoint/2010/main" val="174842192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Shape 8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85" name="Shape 85"/>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r>
              <a:rPr lang="en-US" dirty="0" smtClean="0"/>
              <a:t>This is a contrived example, of course, but game</a:t>
            </a:r>
            <a:r>
              <a:rPr lang="en-US" baseline="0" dirty="0" smtClean="0"/>
              <a:t> programmers face real problems like this. This usually leads to either overly big base classes, because everything that’s required in </a:t>
            </a:r>
            <a:r>
              <a:rPr lang="en-US" baseline="0" dirty="0" err="1" smtClean="0"/>
              <a:t>mutliple</a:t>
            </a:r>
            <a:r>
              <a:rPr lang="en-US" baseline="0" dirty="0" smtClean="0"/>
              <a:t> branches of the inheritance tree gets stuffed in there, or frequent restructuring of hierarchies to accommodate new requirements becomes necessary, increasing the development effort significantly.</a:t>
            </a:r>
            <a:endParaRPr dirty="0"/>
          </a:p>
        </p:txBody>
      </p:sp>
    </p:spTree>
    <p:extLst>
      <p:ext uri="{BB962C8B-B14F-4D97-AF65-F5344CB8AC3E}">
        <p14:creationId xmlns:p14="http://schemas.microsoft.com/office/powerpoint/2010/main" val="10387289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
        <p:cNvGrpSpPr/>
        <p:nvPr/>
      </p:nvGrpSpPr>
      <p:grpSpPr>
        <a:xfrm>
          <a:off x="0" y="0"/>
          <a:ext cx="0" cy="0"/>
          <a:chOff x="0" y="0"/>
          <a:chExt cx="0" cy="0"/>
        </a:xfrm>
      </p:grpSpPr>
      <p:sp>
        <p:nvSpPr>
          <p:cNvPr id="143" name="Shape 14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44" name="Shape 144"/>
          <p:cNvSpPr txBox="1">
            <a:spLocks noGrp="1"/>
          </p:cNvSpPr>
          <p:nvPr>
            <p:ph type="body" idx="1"/>
          </p:nvPr>
        </p:nvSpPr>
        <p:spPr>
          <a:xfrm>
            <a:off x="685800" y="4343400"/>
            <a:ext cx="5486400" cy="4114800"/>
          </a:xfrm>
          <a:prstGeom prst="rect">
            <a:avLst/>
          </a:prstGeom>
        </p:spPr>
        <p:txBody>
          <a:bodyPr lIns="91425" tIns="91425" rIns="91425" bIns="91425" anchor="t" anchorCtr="0">
            <a:noAutofit/>
          </a:bodyPr>
          <a:lstStyle/>
          <a:p>
            <a:pPr lvl="0">
              <a:spcBef>
                <a:spcPts val="0"/>
              </a:spcBef>
              <a:buNone/>
            </a:pPr>
            <a:endParaRPr/>
          </a:p>
        </p:txBody>
      </p:sp>
    </p:spTree>
    <p:extLst>
      <p:ext uri="{BB962C8B-B14F-4D97-AF65-F5344CB8AC3E}">
        <p14:creationId xmlns:p14="http://schemas.microsoft.com/office/powerpoint/2010/main" val="207257833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89ABBB5B-1D8F-7946-9D3E-0FF702EAD626}" type="datetime1">
              <a:rPr lang="de-DE" smtClean="0"/>
              <a:t>03.08.18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58869781-3D95-4D42-9444-CC52C94DB9A1}" type="datetime1">
              <a:rPr lang="de-DE" smtClean="0"/>
              <a:t>03.08.18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EAF56D5-4F24-184E-BECB-9DA5ADE93389}" type="datetime1">
              <a:rPr lang="de-DE" smtClean="0"/>
              <a:t>03.08.18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4"/>
        <p:cNvGrpSpPr/>
        <p:nvPr/>
      </p:nvGrpSpPr>
      <p:grpSpPr>
        <a:xfrm>
          <a:off x="0" y="0"/>
          <a:ext cx="0" cy="0"/>
          <a:chOff x="0" y="0"/>
          <a:chExt cx="0" cy="0"/>
        </a:xfrm>
      </p:grpSpPr>
      <p:sp>
        <p:nvSpPr>
          <p:cNvPr id="25" name="Shape 25"/>
          <p:cNvSpPr txBox="1">
            <a:spLocks noGrp="1"/>
          </p:cNvSpPr>
          <p:nvPr>
            <p:ph type="title"/>
          </p:nvPr>
        </p:nvSpPr>
        <p:spPr>
          <a:xfrm>
            <a:off x="415600" y="593367"/>
            <a:ext cx="11360800" cy="763600"/>
          </a:xfrm>
          <a:prstGeom prst="rect">
            <a:avLst/>
          </a:prstGeom>
        </p:spPr>
        <p:txBody>
          <a:bodyPr lIns="91425" tIns="91425" rIns="91425" bIns="91425" anchor="t" anchorCtr="0"/>
          <a:lstStyle>
            <a:lvl1pPr lvl="0">
              <a:spcBef>
                <a:spcPts val="0"/>
              </a:spcBef>
              <a:buFont typeface="Arial"/>
              <a:defRPr>
                <a:latin typeface="Arial"/>
                <a:ea typeface="Arial"/>
                <a:cs typeface="Arial"/>
                <a:sym typeface="Arial"/>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26" name="Shape 26"/>
          <p:cNvSpPr txBox="1">
            <a:spLocks noGrp="1"/>
          </p:cNvSpPr>
          <p:nvPr>
            <p:ph type="body" idx="1"/>
          </p:nvPr>
        </p:nvSpPr>
        <p:spPr>
          <a:xfrm>
            <a:off x="415600" y="1536633"/>
            <a:ext cx="11360800" cy="4555200"/>
          </a:xfrm>
          <a:prstGeom prst="rect">
            <a:avLst/>
          </a:prstGeom>
        </p:spPr>
        <p:txBody>
          <a:bodyPr lIns="91425" tIns="91425" rIns="91425" bIns="91425" anchor="t" anchorCtr="0"/>
          <a:lstStyle>
            <a:lvl1pPr lvl="0">
              <a:spcBef>
                <a:spcPts val="0"/>
              </a:spcBef>
              <a:buFont typeface="Arial"/>
              <a:buChar char="❏"/>
              <a:defRPr>
                <a:latin typeface="Arial"/>
                <a:ea typeface="Arial"/>
                <a:cs typeface="Arial"/>
                <a:sym typeface="Arial"/>
              </a:defRPr>
            </a:lvl1pPr>
            <a:lvl2pPr lvl="1">
              <a:spcBef>
                <a:spcPts val="0"/>
              </a:spcBef>
              <a:buFont typeface="Arial"/>
              <a:buChar char="❏"/>
              <a:defRPr>
                <a:latin typeface="Arial"/>
                <a:ea typeface="Arial"/>
                <a:cs typeface="Arial"/>
                <a:sym typeface="Arial"/>
              </a:defRPr>
            </a:lvl2pPr>
            <a:lvl3pPr lvl="2">
              <a:spcBef>
                <a:spcPts val="0"/>
              </a:spcBef>
              <a:buFont typeface="Arial"/>
              <a:buChar char="❏"/>
              <a:defRPr>
                <a:latin typeface="Arial"/>
                <a:ea typeface="Arial"/>
                <a:cs typeface="Arial"/>
                <a:sym typeface="Arial"/>
              </a:defRPr>
            </a:lvl3pPr>
            <a:lvl4pPr lvl="3">
              <a:spcBef>
                <a:spcPts val="0"/>
              </a:spcBef>
              <a:buFont typeface="Arial"/>
              <a:buChar char="❏"/>
              <a:defRPr>
                <a:latin typeface="Arial"/>
                <a:ea typeface="Arial"/>
                <a:cs typeface="Arial"/>
                <a:sym typeface="Arial"/>
              </a:defRPr>
            </a:lvl4pPr>
            <a:lvl5pPr lvl="4">
              <a:spcBef>
                <a:spcPts val="0"/>
              </a:spcBef>
              <a:buFont typeface="Arial"/>
              <a:buChar char="❏"/>
              <a:defRPr>
                <a:latin typeface="Arial"/>
                <a:ea typeface="Arial"/>
                <a:cs typeface="Arial"/>
                <a:sym typeface="Arial"/>
              </a:defRPr>
            </a:lvl5pPr>
            <a:lvl6pPr lvl="5">
              <a:spcBef>
                <a:spcPts val="0"/>
              </a:spcBef>
              <a:buFont typeface="Arial"/>
              <a:buChar char="❏"/>
              <a:defRPr>
                <a:latin typeface="Arial"/>
                <a:ea typeface="Arial"/>
                <a:cs typeface="Arial"/>
                <a:sym typeface="Arial"/>
              </a:defRPr>
            </a:lvl6pPr>
            <a:lvl7pPr lvl="6">
              <a:spcBef>
                <a:spcPts val="0"/>
              </a:spcBef>
              <a:buFont typeface="Arial"/>
              <a:buChar char="❏"/>
              <a:defRPr>
                <a:latin typeface="Arial"/>
                <a:ea typeface="Arial"/>
                <a:cs typeface="Arial"/>
                <a:sym typeface="Arial"/>
              </a:defRPr>
            </a:lvl7pPr>
            <a:lvl8pPr lvl="7">
              <a:spcBef>
                <a:spcPts val="0"/>
              </a:spcBef>
              <a:buFont typeface="Arial"/>
              <a:buChar char="❏"/>
              <a:defRPr>
                <a:latin typeface="Arial"/>
                <a:ea typeface="Arial"/>
                <a:cs typeface="Arial"/>
                <a:sym typeface="Arial"/>
              </a:defRPr>
            </a:lvl8pPr>
            <a:lvl9pPr lvl="8">
              <a:spcBef>
                <a:spcPts val="0"/>
              </a:spcBef>
              <a:buFont typeface="Arial"/>
              <a:buChar char="❏"/>
              <a:defRPr>
                <a:latin typeface="Arial"/>
                <a:ea typeface="Arial"/>
                <a:cs typeface="Arial"/>
                <a:sym typeface="Arial"/>
              </a:defRPr>
            </a:lvl9pPr>
          </a:lstStyle>
          <a:p>
            <a:endParaRPr/>
          </a:p>
        </p:txBody>
      </p:sp>
      <p:sp>
        <p:nvSpPr>
          <p:cNvPr id="27" name="Shape 27"/>
          <p:cNvSpPr txBox="1">
            <a:spLocks noGrp="1"/>
          </p:cNvSpPr>
          <p:nvPr>
            <p:ph type="sldNum" idx="12"/>
          </p:nvPr>
        </p:nvSpPr>
        <p:spPr>
          <a:xfrm>
            <a:off x="11320333" y="6241345"/>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1073722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1_Section header">
    <p:spTree>
      <p:nvGrpSpPr>
        <p:cNvPr id="1" name="Shape 17"/>
        <p:cNvGrpSpPr/>
        <p:nvPr/>
      </p:nvGrpSpPr>
      <p:grpSpPr>
        <a:xfrm>
          <a:off x="0" y="0"/>
          <a:ext cx="0" cy="0"/>
          <a:chOff x="0" y="0"/>
          <a:chExt cx="0" cy="0"/>
        </a:xfrm>
      </p:grpSpPr>
      <p:sp>
        <p:nvSpPr>
          <p:cNvPr id="18" name="Shape 18"/>
          <p:cNvSpPr txBox="1">
            <a:spLocks noGrp="1"/>
          </p:cNvSpPr>
          <p:nvPr>
            <p:ph type="title"/>
          </p:nvPr>
        </p:nvSpPr>
        <p:spPr>
          <a:xfrm>
            <a:off x="895000" y="2855000"/>
            <a:ext cx="10469600" cy="1148000"/>
          </a:xfrm>
          <a:prstGeom prst="rect">
            <a:avLst/>
          </a:prstGeom>
        </p:spPr>
        <p:txBody>
          <a:bodyPr lIns="91425" tIns="91425" rIns="91425" bIns="91425" anchor="ctr" anchorCtr="0"/>
          <a:lstStyle>
            <a:lvl1pPr lvl="0" algn="ctr">
              <a:spcBef>
                <a:spcPts val="0"/>
              </a:spcBef>
              <a:buSzPct val="100000"/>
              <a:buFont typeface="Arial"/>
              <a:defRPr sz="6400">
                <a:latin typeface="Arial"/>
                <a:ea typeface="Arial"/>
                <a:cs typeface="Arial"/>
                <a:sym typeface="Arial"/>
              </a:defRPr>
            </a:lvl1pPr>
            <a:lvl2pPr lvl="1" algn="ctr">
              <a:spcBef>
                <a:spcPts val="0"/>
              </a:spcBef>
              <a:buSzPct val="100000"/>
              <a:defRPr sz="4800"/>
            </a:lvl2pPr>
            <a:lvl3pPr lvl="2" algn="ctr">
              <a:spcBef>
                <a:spcPts val="0"/>
              </a:spcBef>
              <a:buSzPct val="100000"/>
              <a:defRPr sz="4800"/>
            </a:lvl3pPr>
            <a:lvl4pPr lvl="3" algn="ctr">
              <a:spcBef>
                <a:spcPts val="0"/>
              </a:spcBef>
              <a:buSzPct val="100000"/>
              <a:defRPr sz="4800"/>
            </a:lvl4pPr>
            <a:lvl5pPr lvl="4" algn="ctr">
              <a:spcBef>
                <a:spcPts val="0"/>
              </a:spcBef>
              <a:buSzPct val="100000"/>
              <a:defRPr sz="4800"/>
            </a:lvl5pPr>
            <a:lvl6pPr lvl="5" algn="ctr">
              <a:spcBef>
                <a:spcPts val="0"/>
              </a:spcBef>
              <a:buSzPct val="100000"/>
              <a:defRPr sz="4800"/>
            </a:lvl6pPr>
            <a:lvl7pPr lvl="6" algn="ctr">
              <a:spcBef>
                <a:spcPts val="0"/>
              </a:spcBef>
              <a:buSzPct val="100000"/>
              <a:defRPr sz="4800"/>
            </a:lvl7pPr>
            <a:lvl8pPr lvl="7" algn="ctr">
              <a:spcBef>
                <a:spcPts val="0"/>
              </a:spcBef>
              <a:buSzPct val="100000"/>
              <a:defRPr sz="4800"/>
            </a:lvl8pPr>
            <a:lvl9pPr lvl="8" algn="ctr">
              <a:spcBef>
                <a:spcPts val="0"/>
              </a:spcBef>
              <a:buSzPct val="100000"/>
              <a:defRPr sz="4800"/>
            </a:lvl9pPr>
          </a:lstStyle>
          <a:p>
            <a:endParaRPr/>
          </a:p>
        </p:txBody>
      </p:sp>
      <p:sp>
        <p:nvSpPr>
          <p:cNvPr id="19" name="Shape 19"/>
          <p:cNvSpPr txBox="1">
            <a:spLocks noGrp="1"/>
          </p:cNvSpPr>
          <p:nvPr>
            <p:ph type="sldNum" idx="12"/>
          </p:nvPr>
        </p:nvSpPr>
        <p:spPr>
          <a:xfrm>
            <a:off x="11320333" y="6241345"/>
            <a:ext cx="731600" cy="524800"/>
          </a:xfrm>
          <a:prstGeom prst="rect">
            <a:avLst/>
          </a:prstGeom>
        </p:spPr>
        <p:txBody>
          <a:bodyPr lIns="91425" tIns="91425" rIns="91425" bIns="91425" anchor="ctr" anchorCtr="0">
            <a:noAutofit/>
          </a:bodyPr>
          <a:lstStyle/>
          <a:p>
            <a:fld id="{00000000-1234-1234-1234-123412341234}" type="slidenum">
              <a:rPr lang="en" smtClean="0"/>
              <a:pPr/>
              <a:t>‹#›</a:t>
            </a:fld>
            <a:endParaRPr lang="en"/>
          </a:p>
        </p:txBody>
      </p:sp>
    </p:spTree>
    <p:extLst>
      <p:ext uri="{BB962C8B-B14F-4D97-AF65-F5344CB8AC3E}">
        <p14:creationId xmlns:p14="http://schemas.microsoft.com/office/powerpoint/2010/main" val="1708585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6D8D5EDC-E846-FF4A-89AB-7FD522F16BCB}" type="datetime1">
              <a:rPr lang="de-DE" smtClean="0"/>
              <a:t>03.08.18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AB477943-FA65-B041-B159-F7EE72D838D7}" type="datetime1">
              <a:rPr lang="de-DE" smtClean="0"/>
              <a:t>03.08.18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2E5D363F-8B50-FE48-ADC1-713086979409}" type="datetime1">
              <a:rPr lang="de-DE" smtClean="0"/>
              <a:t>03.08.18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A687EFD5-1048-764C-83FD-E0E6DA44F555}" type="datetime1">
              <a:rPr lang="de-DE" smtClean="0"/>
              <a:t>03.08.18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3BEF0AA0-ED25-2A49-A171-D7F4361E006B}" type="datetime1">
              <a:rPr lang="de-DE" smtClean="0"/>
              <a:t>03.08.18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FE97CF3-9D43-A64B-9D52-858DCC46F123}" type="datetime1">
              <a:rPr lang="de-DE" smtClean="0"/>
              <a:t>03.08.18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8EFA147-605B-2748-9EC8-49F6EA22406C}" type="datetime1">
              <a:rPr lang="de-DE" smtClean="0"/>
              <a:t>03.08.18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F6EB8D5E-B443-5942-B224-C6C07A105F34}" type="datetime1">
              <a:rPr lang="de-DE" smtClean="0"/>
              <a:t>03.08.18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slideLayout" Target="../slideLayouts/slideLayout13.xml"/><Relationship Id="rId14"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37474F"/>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AB73F91-EE71-F74F-B467-518865674254}" type="datetime1">
              <a:rPr lang="de-DE" smtClean="0"/>
              <a:t>03.08.18</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795913370"/>
      </p:ext>
    </p:extLst>
  </p:cSld>
  <p:clrMap bg1="dk1" tx1="lt1" bg2="dk2" tx2="lt2" accent1="accent1" accent2="accent2" accent3="accent3" accent4="accent4" accent5="accent5" accent6="accent6" hlink="hlink" folHlink="folHlink"/>
  <p:sldLayoutIdLst>
    <p:sldLayoutId id="2147484201" r:id="rId1"/>
    <p:sldLayoutId id="2147484202" r:id="rId2"/>
    <p:sldLayoutId id="2147484203" r:id="rId3"/>
    <p:sldLayoutId id="2147484204" r:id="rId4"/>
    <p:sldLayoutId id="2147484205" r:id="rId5"/>
    <p:sldLayoutId id="2147484206" r:id="rId6"/>
    <p:sldLayoutId id="2147484207" r:id="rId7"/>
    <p:sldLayoutId id="2147484208" r:id="rId8"/>
    <p:sldLayoutId id="2147484209" r:id="rId9"/>
    <p:sldLayoutId id="2147484210" r:id="rId10"/>
    <p:sldLayoutId id="2147484211" r:id="rId11"/>
    <p:sldLayoutId id="2147484212" r:id="rId12"/>
    <p:sldLayoutId id="2147484213"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davidgow.net/keen/omnispeak.html" TargetMode="External"/><Relationship Id="rId3" Type="http://schemas.openxmlformats.org/officeDocument/2006/relationships/hyperlink" Target="http://clonekeenplus.sourceforge.net/"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alecthomas/entityx" TargetMode="External"/><Relationship Id="rId4" Type="http://schemas.openxmlformats.org/officeDocument/2006/relationships/hyperlink" Target="https://www.dosbox.com/" TargetMode="External"/><Relationship Id="rId1" Type="http://schemas.openxmlformats.org/officeDocument/2006/relationships/slideLayout" Target="../slideLayouts/slideLayout2.xml"/><Relationship Id="rId2" Type="http://schemas.openxmlformats.org/officeDocument/2006/relationships/hyperlink" Target="http://www.libsdl.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image" Target="../media/image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2.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5.png"/><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tif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17.gif"/><Relationship Id="rId4" Type="http://schemas.openxmlformats.org/officeDocument/2006/relationships/image" Target="../media/image18.png"/><Relationship Id="rId5" Type="http://schemas.openxmlformats.org/officeDocument/2006/relationships/image" Target="../media/image19.png"/><Relationship Id="rId1" Type="http://schemas.openxmlformats.org/officeDocument/2006/relationships/slideLayout" Target="../slideLayouts/slideLayout2.xml"/><Relationship Id="rId2" Type="http://schemas.openxmlformats.org/officeDocument/2006/relationships/image" Target="../media/image16.gif"/></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3wm5QzdddYc" TargetMode="External"/><Relationship Id="rId4" Type="http://schemas.openxmlformats.org/officeDocument/2006/relationships/hyperlink" Target="http://www.open-std.org/jtc1/sc22/wg21/docs/papers/2016/p0095r1.html" TargetMode="External"/><Relationship Id="rId5" Type="http://schemas.openxmlformats.org/officeDocument/2006/relationships/hyperlink" Target="https://bitbashing.io/std-visit.html" TargetMode="External"/><Relationship Id="rId1" Type="http://schemas.openxmlformats.org/officeDocument/2006/relationships/slideLayout" Target="../slideLayouts/slideLayout2.xml"/><Relationship Id="rId2" Type="http://schemas.openxmlformats.org/officeDocument/2006/relationships/hyperlink" Target="https://github.com/Ableton/atria"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2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tif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ithub.com/alecthomas/entityx" TargetMode="External"/><Relationship Id="rId4" Type="http://schemas.openxmlformats.org/officeDocument/2006/relationships/hyperlink" Target="https://github.com/SuperV1234/ecst" TargetMode="External"/><Relationship Id="rId5" Type="http://schemas.openxmlformats.org/officeDocument/2006/relationships/hyperlink" Target="https://github.com/skypjack/entt" TargetMode="External"/><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www.hexrays.com/products/ida/support/download_freeware.shtml" TargetMode="External"/></Relationships>
</file>

<file path=ppt/slides/_rels/slide6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2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6.tiff"/></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3.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22.png"/></Relationships>
</file>

<file path=ppt/slides/_rels/slide73.xml.rels><?xml version="1.0" encoding="UTF-8" standalone="yes"?>
<Relationships xmlns="http://schemas.openxmlformats.org/package/2006/relationships"><Relationship Id="rId3" Type="http://schemas.openxmlformats.org/officeDocument/2006/relationships/image" Target="../media/image24.tiff"/><Relationship Id="rId4" Type="http://schemas.openxmlformats.org/officeDocument/2006/relationships/image" Target="../media/image25.tiff"/><Relationship Id="rId1" Type="http://schemas.openxmlformats.org/officeDocument/2006/relationships/slideLayout" Target="../slideLayouts/slideLayout2.xml"/><Relationship Id="rId2" Type="http://schemas.openxmlformats.org/officeDocument/2006/relationships/notesSlide" Target="../notesSlides/notesSlide15.xml"/></Relationships>
</file>

<file path=ppt/slides/_rels/slide74.xml.rels><?xml version="1.0" encoding="UTF-8" standalone="yes"?>
<Relationships xmlns="http://schemas.openxmlformats.org/package/2006/relationships"><Relationship Id="rId3" Type="http://schemas.openxmlformats.org/officeDocument/2006/relationships/image" Target="../media/image27.png"/><Relationship Id="rId4" Type="http://schemas.openxmlformats.org/officeDocument/2006/relationships/image" Target="../media/image28.png"/><Relationship Id="rId1" Type="http://schemas.openxmlformats.org/officeDocument/2006/relationships/slideLayout" Target="../slideLayouts/slideLayout2.xml"/><Relationship Id="rId2" Type="http://schemas.openxmlformats.org/officeDocument/2006/relationships/image" Target="../media/image26.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s://en.wikipedia.org/wiki/Intel_8253" TargetMode="Externa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tiff"/></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s://github.com/lethal-guitar/RigelEngin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sz="7200" dirty="0" smtClean="0"/>
              <a:t>Rigel Engine</a:t>
            </a:r>
            <a:endParaRPr lang="en-US" sz="7200" dirty="0"/>
          </a:p>
        </p:txBody>
      </p:sp>
      <p:sp>
        <p:nvSpPr>
          <p:cNvPr id="3" name="Subtitle 2"/>
          <p:cNvSpPr>
            <a:spLocks noGrp="1"/>
          </p:cNvSpPr>
          <p:nvPr>
            <p:ph type="subTitle" idx="1"/>
          </p:nvPr>
        </p:nvSpPr>
        <p:spPr/>
        <p:txBody>
          <a:bodyPr>
            <a:normAutofit/>
          </a:bodyPr>
          <a:lstStyle/>
          <a:p>
            <a:r>
              <a:rPr lang="en-US" sz="3200" dirty="0" err="1" smtClean="0"/>
              <a:t>Reimplementing</a:t>
            </a:r>
            <a:r>
              <a:rPr lang="en-US" sz="3200" dirty="0"/>
              <a:t> </a:t>
            </a:r>
            <a:r>
              <a:rPr lang="en-US" sz="3200" dirty="0" smtClean="0"/>
              <a:t>an old DOS game</a:t>
            </a:r>
            <a:r>
              <a:rPr lang="en-US" sz="3200" dirty="0"/>
              <a:t> </a:t>
            </a:r>
            <a:r>
              <a:rPr lang="en-US" sz="3200" dirty="0" smtClean="0"/>
              <a:t>in modern C++</a:t>
            </a:r>
            <a:endParaRPr lang="en-US" sz="3200" dirty="0"/>
          </a:p>
        </p:txBody>
      </p:sp>
    </p:spTree>
    <p:extLst>
      <p:ext uri="{BB962C8B-B14F-4D97-AF65-F5344CB8AC3E}">
        <p14:creationId xmlns:p14="http://schemas.microsoft.com/office/powerpoint/2010/main" val="44110493"/>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project: Rigel Engine</a:t>
            </a:r>
            <a:endParaRPr lang="en-US" dirty="0"/>
          </a:p>
        </p:txBody>
      </p:sp>
    </p:spTree>
    <p:extLst>
      <p:ext uri="{BB962C8B-B14F-4D97-AF65-F5344CB8AC3E}">
        <p14:creationId xmlns:p14="http://schemas.microsoft.com/office/powerpoint/2010/main" val="211158329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Rigel Engine?</a:t>
            </a:r>
            <a:endParaRPr lang="en-US" dirty="0"/>
          </a:p>
        </p:txBody>
      </p:sp>
      <p:sp>
        <p:nvSpPr>
          <p:cNvPr id="3" name="Content Placeholder 2"/>
          <p:cNvSpPr>
            <a:spLocks noGrp="1"/>
          </p:cNvSpPr>
          <p:nvPr>
            <p:ph idx="1"/>
          </p:nvPr>
        </p:nvSpPr>
        <p:spPr/>
        <p:txBody>
          <a:bodyPr/>
          <a:lstStyle/>
          <a:p>
            <a:pPr>
              <a:lnSpc>
                <a:spcPct val="100000"/>
              </a:lnSpc>
              <a:spcBef>
                <a:spcPts val="150"/>
              </a:spcBef>
            </a:pPr>
            <a:r>
              <a:rPr lang="en-US" dirty="0" smtClean="0"/>
              <a:t>2D game engine based on OpenGL and Entity-Component-Systems</a:t>
            </a:r>
          </a:p>
          <a:p>
            <a:pPr>
              <a:lnSpc>
                <a:spcPct val="100000"/>
              </a:lnSpc>
              <a:spcBef>
                <a:spcPts val="150"/>
              </a:spcBef>
            </a:pPr>
            <a:r>
              <a:rPr lang="en-US" dirty="0" smtClean="0"/>
              <a:t>Code to read assets (data) from original game’s files</a:t>
            </a:r>
          </a:p>
          <a:p>
            <a:pPr lvl="1">
              <a:lnSpc>
                <a:spcPct val="100000"/>
              </a:lnSpc>
              <a:spcBef>
                <a:spcPts val="150"/>
              </a:spcBef>
            </a:pPr>
            <a:r>
              <a:rPr lang="en-US" dirty="0" smtClean="0"/>
              <a:t>Graphics, sounds, music</a:t>
            </a:r>
          </a:p>
          <a:p>
            <a:pPr lvl="1">
              <a:lnSpc>
                <a:spcPct val="100000"/>
              </a:lnSpc>
              <a:spcBef>
                <a:spcPts val="150"/>
              </a:spcBef>
            </a:pPr>
            <a:r>
              <a:rPr lang="en-US" dirty="0" smtClean="0"/>
              <a:t>Maps/level data</a:t>
            </a:r>
          </a:p>
          <a:p>
            <a:pPr>
              <a:lnSpc>
                <a:spcPct val="100000"/>
              </a:lnSpc>
              <a:spcBef>
                <a:spcPts val="150"/>
              </a:spcBef>
            </a:pPr>
            <a:r>
              <a:rPr lang="en-US" dirty="0" smtClean="0"/>
              <a:t>Implementation of original game logic/enemy behaviors etc.</a:t>
            </a:r>
          </a:p>
          <a:p>
            <a:pPr lvl="1">
              <a:lnSpc>
                <a:spcPct val="100000"/>
              </a:lnSpc>
              <a:spcBef>
                <a:spcPts val="150"/>
              </a:spcBef>
            </a:pPr>
            <a:r>
              <a:rPr lang="en-US" dirty="0" smtClean="0"/>
              <a:t>Based on reverse-engineering</a:t>
            </a:r>
          </a:p>
          <a:p>
            <a:pPr marL="0" indent="0">
              <a:lnSpc>
                <a:spcPct val="100000"/>
              </a:lnSpc>
              <a:spcBef>
                <a:spcPts val="150"/>
              </a:spcBef>
              <a:buNone/>
            </a:pPr>
            <a:endParaRPr lang="en-US" dirty="0" smtClean="0"/>
          </a:p>
          <a:p>
            <a:pPr marL="0" indent="0">
              <a:lnSpc>
                <a:spcPct val="100000"/>
              </a:lnSpc>
              <a:spcBef>
                <a:spcPts val="150"/>
              </a:spcBef>
              <a:buNone/>
            </a:pPr>
            <a:r>
              <a:rPr lang="en-US" dirty="0" smtClean="0"/>
              <a:t>All written in modern C++</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11</a:t>
            </a:fld>
            <a:endParaRPr lang="en-US" dirty="0"/>
          </a:p>
        </p:txBody>
      </p:sp>
    </p:spTree>
    <p:extLst>
      <p:ext uri="{BB962C8B-B14F-4D97-AF65-F5344CB8AC3E}">
        <p14:creationId xmlns:p14="http://schemas.microsoft.com/office/powerpoint/2010/main" val="15532304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it not?</a:t>
            </a:r>
            <a:endParaRPr lang="en-US" dirty="0"/>
          </a:p>
        </p:txBody>
      </p:sp>
      <p:sp>
        <p:nvSpPr>
          <p:cNvPr id="3" name="Content Placeholder 2"/>
          <p:cNvSpPr>
            <a:spLocks noGrp="1"/>
          </p:cNvSpPr>
          <p:nvPr>
            <p:ph idx="1"/>
          </p:nvPr>
        </p:nvSpPr>
        <p:spPr/>
        <p:txBody>
          <a:bodyPr>
            <a:noAutofit/>
          </a:bodyPr>
          <a:lstStyle/>
          <a:p>
            <a:pPr>
              <a:lnSpc>
                <a:spcPct val="100000"/>
              </a:lnSpc>
              <a:spcBef>
                <a:spcPts val="150"/>
              </a:spcBef>
            </a:pPr>
            <a:r>
              <a:rPr lang="en-US" dirty="0" smtClean="0"/>
              <a:t>An emulator*</a:t>
            </a:r>
          </a:p>
          <a:p>
            <a:pPr lvl="1">
              <a:lnSpc>
                <a:spcPct val="100000"/>
              </a:lnSpc>
              <a:spcBef>
                <a:spcPts val="150"/>
              </a:spcBef>
            </a:pPr>
            <a:r>
              <a:rPr lang="en-US" dirty="0" smtClean="0"/>
              <a:t>Logic is completely re-implemented in native code</a:t>
            </a:r>
          </a:p>
          <a:p>
            <a:pPr>
              <a:lnSpc>
                <a:spcPct val="100000"/>
              </a:lnSpc>
              <a:spcBef>
                <a:spcPts val="150"/>
              </a:spcBef>
            </a:pPr>
            <a:r>
              <a:rPr lang="en-US" dirty="0"/>
              <a:t>Recreating the original source code/architecture</a:t>
            </a:r>
          </a:p>
          <a:p>
            <a:pPr lvl="1">
              <a:lnSpc>
                <a:spcPct val="100000"/>
              </a:lnSpc>
              <a:spcBef>
                <a:spcPts val="150"/>
              </a:spcBef>
            </a:pPr>
            <a:r>
              <a:rPr lang="en-US" dirty="0" smtClean="0"/>
              <a:t>Aiming for equal behavior</a:t>
            </a:r>
            <a:r>
              <a:rPr lang="en-US" dirty="0"/>
              <a:t>, but very different architecture under the </a:t>
            </a:r>
            <a:r>
              <a:rPr lang="en-US" dirty="0" smtClean="0"/>
              <a:t>hood</a:t>
            </a:r>
          </a:p>
          <a:p>
            <a:pPr>
              <a:lnSpc>
                <a:spcPct val="100000"/>
              </a:lnSpc>
              <a:spcBef>
                <a:spcPts val="150"/>
              </a:spcBef>
            </a:pPr>
            <a:r>
              <a:rPr lang="en-US" dirty="0" smtClean="0"/>
              <a:t>Able to run on the original hardware</a:t>
            </a:r>
          </a:p>
          <a:p>
            <a:pPr lvl="1">
              <a:lnSpc>
                <a:spcPct val="100000"/>
              </a:lnSpc>
              <a:spcBef>
                <a:spcPts val="150"/>
              </a:spcBef>
            </a:pPr>
            <a:r>
              <a:rPr lang="en-US" dirty="0" smtClean="0"/>
              <a:t>Being free of the (very tight) constraints is part of the </a:t>
            </a:r>
            <a:r>
              <a:rPr lang="en-US" dirty="0" smtClean="0"/>
              <a:t>fun</a:t>
            </a:r>
            <a:endParaRPr lang="en-US" dirty="0" smtClean="0"/>
          </a:p>
          <a:p>
            <a:pPr marL="0" indent="0">
              <a:lnSpc>
                <a:spcPct val="100000"/>
              </a:lnSpc>
              <a:spcBef>
                <a:spcPts val="0"/>
              </a:spcBef>
              <a:buNone/>
            </a:pPr>
            <a:endParaRPr lang="en-US" sz="1600" dirty="0" smtClean="0"/>
          </a:p>
          <a:p>
            <a:pPr marL="0" indent="0">
              <a:lnSpc>
                <a:spcPct val="100000"/>
              </a:lnSpc>
              <a:spcBef>
                <a:spcPts val="0"/>
              </a:spcBef>
              <a:buNone/>
            </a:pPr>
            <a:endParaRPr lang="en-US" sz="1600" dirty="0"/>
          </a:p>
          <a:p>
            <a:pPr marL="0" indent="0">
              <a:lnSpc>
                <a:spcPct val="100000"/>
              </a:lnSpc>
              <a:spcBef>
                <a:spcPts val="0"/>
              </a:spcBef>
              <a:buNone/>
            </a:pPr>
            <a:r>
              <a:rPr lang="en-US" sz="1600" dirty="0" smtClean="0"/>
              <a:t>* Emulation is used to play back music</a:t>
            </a:r>
            <a:endParaRPr lang="en-US" sz="1600"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12</a:t>
            </a:fld>
            <a:endParaRPr lang="en-US" dirty="0"/>
          </a:p>
        </p:txBody>
      </p:sp>
    </p:spTree>
    <p:extLst>
      <p:ext uri="{BB962C8B-B14F-4D97-AF65-F5344CB8AC3E}">
        <p14:creationId xmlns:p14="http://schemas.microsoft.com/office/powerpoint/2010/main" val="101393286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a modern re-implementation</a:t>
            </a:r>
            <a:endParaRPr lang="en-US" dirty="0"/>
          </a:p>
        </p:txBody>
      </p:sp>
      <p:sp>
        <p:nvSpPr>
          <p:cNvPr id="3" name="Content Placeholder 2"/>
          <p:cNvSpPr>
            <a:spLocks noGrp="1"/>
          </p:cNvSpPr>
          <p:nvPr>
            <p:ph idx="1"/>
          </p:nvPr>
        </p:nvSpPr>
        <p:spPr>
          <a:xfrm>
            <a:off x="838200" y="1893357"/>
            <a:ext cx="10515600" cy="4351338"/>
          </a:xfrm>
        </p:spPr>
        <p:txBody>
          <a:bodyPr>
            <a:normAutofit/>
          </a:bodyPr>
          <a:lstStyle/>
          <a:p>
            <a:r>
              <a:rPr lang="en-US" dirty="0" smtClean="0"/>
              <a:t>No emulator necessary </a:t>
            </a:r>
            <a:r>
              <a:rPr lang="mr-IN" dirty="0" smtClean="0"/>
              <a:t>–</a:t>
            </a:r>
            <a:r>
              <a:rPr lang="en-US" dirty="0"/>
              <a:t> </a:t>
            </a:r>
            <a:r>
              <a:rPr lang="en-US" dirty="0" smtClean="0"/>
              <a:t>fully native</a:t>
            </a:r>
          </a:p>
          <a:p>
            <a:pPr lvl="1"/>
            <a:r>
              <a:rPr lang="en-US" dirty="0" smtClean="0"/>
              <a:t>More responsive controls</a:t>
            </a:r>
          </a:p>
          <a:p>
            <a:pPr lvl="1"/>
            <a:r>
              <a:rPr lang="en-US" dirty="0" smtClean="0"/>
              <a:t>Shorter loading times</a:t>
            </a:r>
          </a:p>
          <a:p>
            <a:pPr lvl="1"/>
            <a:r>
              <a:rPr lang="en-US" dirty="0" smtClean="0"/>
              <a:t>Proper gamepad/controller support</a:t>
            </a:r>
          </a:p>
          <a:p>
            <a:r>
              <a:rPr lang="en-US" dirty="0" smtClean="0"/>
              <a:t>Possibility for enhanced graphics and sound</a:t>
            </a:r>
          </a:p>
          <a:p>
            <a:r>
              <a:rPr lang="en-US" dirty="0" smtClean="0"/>
              <a:t>Software preservation </a:t>
            </a:r>
            <a:r>
              <a:rPr lang="mr-IN" dirty="0" smtClean="0"/>
              <a:t>–</a:t>
            </a:r>
            <a:r>
              <a:rPr lang="en-US" dirty="0" smtClean="0"/>
              <a:t> source code allows:</a:t>
            </a:r>
          </a:p>
          <a:p>
            <a:pPr lvl="1"/>
            <a:r>
              <a:rPr lang="en-US" dirty="0"/>
              <a:t>P</a:t>
            </a:r>
            <a:r>
              <a:rPr lang="en-US" dirty="0" smtClean="0"/>
              <a:t>orting to future platforms</a:t>
            </a:r>
          </a:p>
          <a:p>
            <a:pPr lvl="1"/>
            <a:r>
              <a:rPr lang="en-US" dirty="0" smtClean="0"/>
              <a:t>Bug fixes</a:t>
            </a:r>
          </a:p>
          <a:p>
            <a:pPr lvl="1"/>
            <a:r>
              <a:rPr lang="en-US" dirty="0" smtClean="0"/>
              <a:t>Enhanced </a:t>
            </a:r>
            <a:r>
              <a:rPr lang="en-US" dirty="0" err="1" smtClean="0"/>
              <a:t>modding</a:t>
            </a:r>
            <a:r>
              <a:rPr lang="en-US" dirty="0" smtClean="0"/>
              <a:t> support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13</a:t>
            </a:fld>
            <a:endParaRPr lang="en-US" dirty="0"/>
          </a:p>
        </p:txBody>
      </p:sp>
    </p:spTree>
    <p:extLst>
      <p:ext uri="{BB962C8B-B14F-4D97-AF65-F5344CB8AC3E}">
        <p14:creationId xmlns:p14="http://schemas.microsoft.com/office/powerpoint/2010/main" val="31347317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Similar projects</a:t>
            </a:r>
            <a:endParaRPr lang="en-US" dirty="0"/>
          </a:p>
        </p:txBody>
      </p:sp>
      <p:sp>
        <p:nvSpPr>
          <p:cNvPr id="3" name="Content Placeholder 2"/>
          <p:cNvSpPr>
            <a:spLocks noGrp="1"/>
          </p:cNvSpPr>
          <p:nvPr>
            <p:ph idx="1"/>
          </p:nvPr>
        </p:nvSpPr>
        <p:spPr/>
        <p:txBody>
          <a:bodyPr>
            <a:normAutofit fontScale="92500" lnSpcReduction="10000"/>
          </a:bodyPr>
          <a:lstStyle/>
          <a:p>
            <a:pPr marL="0" lvl="0" indent="0">
              <a:lnSpc>
                <a:spcPct val="115000"/>
              </a:lnSpc>
              <a:spcBef>
                <a:spcPts val="0"/>
              </a:spcBef>
              <a:spcAft>
                <a:spcPts val="1600"/>
              </a:spcAft>
              <a:buClr>
                <a:srgbClr val="CACACA"/>
              </a:buClr>
              <a:buSzPct val="100000"/>
              <a:buNone/>
            </a:pPr>
            <a:r>
              <a:rPr lang="en" sz="2400" u="sng" kern="0" dirty="0" smtClean="0">
                <a:solidFill>
                  <a:srgbClr val="FFD966"/>
                </a:solidFill>
                <a:ea typeface="Arial"/>
                <a:cs typeface="Arial"/>
                <a:sym typeface="Arial"/>
                <a:hlinkClick r:id="rId2"/>
              </a:rPr>
              <a:t>https</a:t>
            </a:r>
            <a:r>
              <a:rPr lang="en" sz="2400" u="sng" kern="0" dirty="0">
                <a:solidFill>
                  <a:srgbClr val="FFD966"/>
                </a:solidFill>
                <a:ea typeface="Arial"/>
                <a:cs typeface="Arial"/>
                <a:sym typeface="Arial"/>
                <a:hlinkClick r:id="rId2"/>
              </a:rPr>
              <a:t>://</a:t>
            </a:r>
            <a:r>
              <a:rPr lang="en" sz="2400" u="sng" kern="0" dirty="0" smtClean="0">
                <a:solidFill>
                  <a:srgbClr val="FFD966"/>
                </a:solidFill>
                <a:ea typeface="Arial"/>
                <a:cs typeface="Arial"/>
                <a:sym typeface="Arial"/>
                <a:hlinkClick r:id="rId2"/>
              </a:rPr>
              <a:t>davidgow.net/keen/omnispeak.html</a:t>
            </a:r>
            <a:endParaRPr lang="en" sz="2400" u="sng" kern="0" dirty="0">
              <a:solidFill>
                <a:srgbClr val="FFD966"/>
              </a:solidFill>
              <a:ea typeface="Arial"/>
              <a:cs typeface="Arial"/>
              <a:sym typeface="Arial"/>
              <a:hlinkClick r:id="rId2"/>
            </a:endParaRPr>
          </a:p>
          <a:p>
            <a:pPr marL="0" lvl="0" indent="0">
              <a:lnSpc>
                <a:spcPct val="115000"/>
              </a:lnSpc>
              <a:spcBef>
                <a:spcPts val="0"/>
              </a:spcBef>
              <a:spcAft>
                <a:spcPts val="1600"/>
              </a:spcAft>
              <a:buClr>
                <a:srgbClr val="CACACA"/>
              </a:buClr>
              <a:buSzPct val="100000"/>
              <a:buNone/>
            </a:pPr>
            <a:r>
              <a:rPr lang="en" sz="2400" i="1" kern="0" dirty="0" err="1">
                <a:solidFill>
                  <a:srgbClr val="CACACA"/>
                </a:solidFill>
                <a:ea typeface="Arial"/>
                <a:cs typeface="Arial"/>
                <a:sym typeface="Arial"/>
              </a:rPr>
              <a:t>Omnispeak</a:t>
            </a:r>
            <a:r>
              <a:rPr lang="en" sz="2400" i="1" kern="0" dirty="0">
                <a:solidFill>
                  <a:srgbClr val="CACACA"/>
                </a:solidFill>
                <a:ea typeface="Arial"/>
                <a:cs typeface="Arial"/>
                <a:sym typeface="Arial"/>
              </a:rPr>
              <a:t> is an open-source reimplementation of Commander Keen episodes 4, 5, and 6. It aims to be a pixel-perfect, bug-for-bug clone of the original games, and is compatible with </a:t>
            </a:r>
            <a:r>
              <a:rPr lang="en" sz="2400" i="1" kern="0" dirty="0" err="1">
                <a:solidFill>
                  <a:srgbClr val="CACACA"/>
                </a:solidFill>
                <a:ea typeface="Arial"/>
                <a:cs typeface="Arial"/>
                <a:sym typeface="Arial"/>
              </a:rPr>
              <a:t>savegames</a:t>
            </a:r>
            <a:r>
              <a:rPr lang="en" sz="2400" i="1" kern="0" dirty="0">
                <a:solidFill>
                  <a:srgbClr val="CACACA"/>
                </a:solidFill>
                <a:ea typeface="Arial"/>
                <a:cs typeface="Arial"/>
                <a:sym typeface="Arial"/>
              </a:rPr>
              <a:t> from the DOS version.</a:t>
            </a:r>
          </a:p>
          <a:p>
            <a:pPr marL="0" lvl="0" indent="0">
              <a:lnSpc>
                <a:spcPct val="115000"/>
              </a:lnSpc>
              <a:spcBef>
                <a:spcPts val="0"/>
              </a:spcBef>
              <a:spcAft>
                <a:spcPts val="1600"/>
              </a:spcAft>
              <a:buClr>
                <a:srgbClr val="CACACA"/>
              </a:buClr>
              <a:buSzPct val="100000"/>
              <a:buNone/>
            </a:pPr>
            <a:r>
              <a:rPr lang="en" sz="2400" u="sng" kern="0" dirty="0">
                <a:solidFill>
                  <a:srgbClr val="FFD966"/>
                </a:solidFill>
                <a:ea typeface="Arial"/>
                <a:cs typeface="Arial"/>
                <a:sym typeface="Arial"/>
                <a:hlinkClick r:id="rId3"/>
              </a:rPr>
              <a:t>http://clonekeenplus.sourceforge.net</a:t>
            </a:r>
            <a:r>
              <a:rPr lang="en" sz="2400" u="sng" kern="0" dirty="0" smtClean="0">
                <a:solidFill>
                  <a:srgbClr val="FFC000"/>
                </a:solidFill>
                <a:ea typeface="Arial"/>
                <a:cs typeface="Arial"/>
                <a:sym typeface="Arial"/>
                <a:hlinkClick r:id="rId3"/>
              </a:rPr>
              <a:t>/</a:t>
            </a:r>
            <a:r>
              <a:rPr lang="en" sz="2400" kern="0" dirty="0" smtClean="0">
                <a:solidFill>
                  <a:srgbClr val="CACACA"/>
                </a:solidFill>
                <a:ea typeface="Arial"/>
                <a:cs typeface="Arial"/>
                <a:sym typeface="Arial"/>
              </a:rPr>
              <a:t> </a:t>
            </a:r>
            <a:endParaRPr lang="en" sz="2400" kern="0" dirty="0">
              <a:solidFill>
                <a:srgbClr val="CACACA"/>
              </a:solidFill>
              <a:ea typeface="Arial"/>
              <a:cs typeface="Arial"/>
              <a:sym typeface="Arial"/>
            </a:endParaRPr>
          </a:p>
          <a:p>
            <a:pPr marL="0" lvl="0" indent="0">
              <a:lnSpc>
                <a:spcPct val="115000"/>
              </a:lnSpc>
              <a:spcBef>
                <a:spcPts val="0"/>
              </a:spcBef>
              <a:spcAft>
                <a:spcPts val="1600"/>
              </a:spcAft>
              <a:buClr>
                <a:srgbClr val="CACACA"/>
              </a:buClr>
              <a:buSzPct val="100000"/>
              <a:buNone/>
            </a:pPr>
            <a:r>
              <a:rPr lang="en" sz="2400" i="1" kern="0" dirty="0">
                <a:solidFill>
                  <a:srgbClr val="CACACA"/>
                </a:solidFill>
                <a:ea typeface="Arial"/>
                <a:cs typeface="Arial"/>
                <a:sym typeface="Arial"/>
              </a:rPr>
              <a:t>Commander Genius is a software piece that interprets the Commander Keen Invasion of the </a:t>
            </a:r>
            <a:r>
              <a:rPr lang="en" sz="2400" i="1" kern="0" dirty="0" err="1">
                <a:solidFill>
                  <a:srgbClr val="CACACA"/>
                </a:solidFill>
                <a:ea typeface="Arial"/>
                <a:cs typeface="Arial"/>
                <a:sym typeface="Arial"/>
              </a:rPr>
              <a:t>Vorticons</a:t>
            </a:r>
            <a:r>
              <a:rPr lang="en" sz="2400" i="1" kern="0" dirty="0">
                <a:solidFill>
                  <a:srgbClr val="CACACA"/>
                </a:solidFill>
                <a:ea typeface="Arial"/>
                <a:cs typeface="Arial"/>
                <a:sym typeface="Arial"/>
              </a:rPr>
              <a:t> and Galaxy series. As fans and developers, we are, we try to implement new features, improve the gameplay, and give players an experience that feels like playing the original game but a bit more refreshing.</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14</a:t>
            </a:fld>
            <a:endParaRPr lang="en-US" dirty="0"/>
          </a:p>
        </p:txBody>
      </p:sp>
    </p:spTree>
    <p:extLst>
      <p:ext uri="{BB962C8B-B14F-4D97-AF65-F5344CB8AC3E}">
        <p14:creationId xmlns:p14="http://schemas.microsoft.com/office/powerpoint/2010/main" val="92002784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project overview</a:t>
            </a:r>
            <a:endParaRPr lang="en-US" dirty="0"/>
          </a:p>
        </p:txBody>
      </p:sp>
      <p:sp>
        <p:nvSpPr>
          <p:cNvPr id="3" name="Content Placeholder 2"/>
          <p:cNvSpPr>
            <a:spLocks noGrp="1"/>
          </p:cNvSpPr>
          <p:nvPr>
            <p:ph idx="1"/>
          </p:nvPr>
        </p:nvSpPr>
        <p:spPr/>
        <p:txBody>
          <a:bodyPr/>
          <a:lstStyle/>
          <a:p>
            <a:r>
              <a:rPr lang="en-US" dirty="0" smtClean="0"/>
              <a:t>C++ 14 (migration to 17 planned)</a:t>
            </a:r>
          </a:p>
          <a:p>
            <a:r>
              <a:rPr lang="en-US" dirty="0"/>
              <a:t>~ </a:t>
            </a:r>
            <a:r>
              <a:rPr lang="en-US" dirty="0" smtClean="0"/>
              <a:t>18,000 </a:t>
            </a:r>
            <a:r>
              <a:rPr lang="en-US" dirty="0"/>
              <a:t>LOC </a:t>
            </a:r>
            <a:r>
              <a:rPr lang="en-US" dirty="0" smtClean="0"/>
              <a:t>(2.4k </a:t>
            </a:r>
            <a:r>
              <a:rPr lang="en-US" dirty="0"/>
              <a:t>LOC tests</a:t>
            </a:r>
            <a:r>
              <a:rPr lang="en-US" dirty="0" smtClean="0"/>
              <a:t>)</a:t>
            </a:r>
          </a:p>
          <a:p>
            <a:r>
              <a:rPr lang="en-US" dirty="0"/>
              <a:t>GPL </a:t>
            </a:r>
            <a:r>
              <a:rPr lang="en-US" dirty="0" smtClean="0"/>
              <a:t>v2</a:t>
            </a:r>
          </a:p>
          <a:p>
            <a:r>
              <a:rPr lang="en-US" dirty="0" err="1" smtClean="0"/>
              <a:t>CMake</a:t>
            </a:r>
            <a:endParaRPr lang="en-US" dirty="0" smtClean="0"/>
          </a:p>
          <a:p>
            <a:r>
              <a:rPr lang="en-US" dirty="0" smtClean="0"/>
              <a:t>CI via Travis CI/</a:t>
            </a:r>
            <a:r>
              <a:rPr lang="en-US" dirty="0" err="1" smtClean="0"/>
              <a:t>AppVeyor</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15</a:t>
            </a:fld>
            <a:endParaRPr lang="en-US" dirty="0"/>
          </a:p>
        </p:txBody>
      </p:sp>
    </p:spTree>
    <p:extLst>
      <p:ext uri="{BB962C8B-B14F-4D97-AF65-F5344CB8AC3E}">
        <p14:creationId xmlns:p14="http://schemas.microsoft.com/office/powerpoint/2010/main" val="42022442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project overview</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OpenGL 3.0 (or ES 2.0)</a:t>
            </a:r>
          </a:p>
          <a:p>
            <a:pPr>
              <a:lnSpc>
                <a:spcPct val="100000"/>
              </a:lnSpc>
              <a:spcBef>
                <a:spcPts val="0"/>
              </a:spcBef>
            </a:pPr>
            <a:r>
              <a:rPr lang="en-US" dirty="0"/>
              <a:t>SDL (</a:t>
            </a:r>
            <a:r>
              <a:rPr lang="en-US" u="sng" dirty="0">
                <a:solidFill>
                  <a:schemeClr val="accent6"/>
                </a:solidFill>
                <a:hlinkClick r:id="rId2"/>
              </a:rPr>
              <a:t>http://www.libsdl.org</a:t>
            </a:r>
            <a:r>
              <a:rPr lang="en-US" u="sng" dirty="0" smtClean="0">
                <a:solidFill>
                  <a:schemeClr val="accent6"/>
                </a:solidFill>
                <a:hlinkClick r:id="rId2"/>
              </a:rPr>
              <a:t>/</a:t>
            </a:r>
            <a:r>
              <a:rPr lang="en-US" dirty="0" smtClean="0"/>
              <a:t>)</a:t>
            </a:r>
          </a:p>
          <a:p>
            <a:pPr>
              <a:lnSpc>
                <a:spcPct val="100000"/>
              </a:lnSpc>
              <a:spcBef>
                <a:spcPts val="0"/>
              </a:spcBef>
            </a:pPr>
            <a:r>
              <a:rPr lang="en-US" dirty="0" smtClean="0"/>
              <a:t>Boost (optional, variant, program </a:t>
            </a:r>
            <a:r>
              <a:rPr lang="en-US" dirty="0" smtClean="0"/>
              <a:t>options)</a:t>
            </a:r>
            <a:endParaRPr lang="en-US" dirty="0" smtClean="0"/>
          </a:p>
          <a:p>
            <a:pPr>
              <a:lnSpc>
                <a:spcPct val="100000"/>
              </a:lnSpc>
              <a:spcBef>
                <a:spcPts val="0"/>
              </a:spcBef>
            </a:pPr>
            <a:r>
              <a:rPr lang="en-US" dirty="0" err="1" smtClean="0"/>
              <a:t>EntityX</a:t>
            </a:r>
            <a:r>
              <a:rPr lang="en-US" dirty="0"/>
              <a:t> (</a:t>
            </a:r>
            <a:r>
              <a:rPr lang="en-US" u="sng" dirty="0">
                <a:solidFill>
                  <a:schemeClr val="accent6"/>
                </a:solidFill>
                <a:hlinkClick r:id="rId3"/>
              </a:rPr>
              <a:t>https://</a:t>
            </a:r>
            <a:r>
              <a:rPr lang="en-US" u="sng" dirty="0" smtClean="0">
                <a:solidFill>
                  <a:schemeClr val="accent6"/>
                </a:solidFill>
                <a:hlinkClick r:id="rId3"/>
              </a:rPr>
              <a:t>github.com/alecthomas/entityx</a:t>
            </a:r>
            <a:r>
              <a:rPr lang="en-US" dirty="0" smtClean="0"/>
              <a:t>)</a:t>
            </a:r>
          </a:p>
          <a:p>
            <a:pPr>
              <a:lnSpc>
                <a:spcPct val="100000"/>
              </a:lnSpc>
              <a:spcBef>
                <a:spcPts val="0"/>
              </a:spcBef>
            </a:pPr>
            <a:r>
              <a:rPr lang="en-US" dirty="0" smtClean="0"/>
              <a:t>DBOPL </a:t>
            </a:r>
            <a:r>
              <a:rPr lang="en-US" dirty="0" err="1" smtClean="0"/>
              <a:t>AdLib</a:t>
            </a:r>
            <a:r>
              <a:rPr lang="en-US" dirty="0" smtClean="0"/>
              <a:t> emulator (from </a:t>
            </a:r>
            <a:r>
              <a:rPr lang="en-US" dirty="0" err="1" smtClean="0"/>
              <a:t>DosBox</a:t>
            </a:r>
            <a:r>
              <a:rPr lang="en-US" dirty="0"/>
              <a:t>, </a:t>
            </a:r>
            <a:r>
              <a:rPr lang="en-US" i="1" dirty="0">
                <a:solidFill>
                  <a:schemeClr val="accent6"/>
                </a:solidFill>
                <a:hlinkClick r:id="rId4"/>
              </a:rPr>
              <a:t>https://www.dosbox.com</a:t>
            </a:r>
            <a:r>
              <a:rPr lang="en-US" i="1" dirty="0" smtClean="0">
                <a:solidFill>
                  <a:schemeClr val="accent6"/>
                </a:solidFill>
                <a:hlinkClick r:id="rId4"/>
              </a:rPr>
              <a:t>/</a:t>
            </a:r>
            <a:r>
              <a:rPr lang="en-US" dirty="0" smtClean="0"/>
              <a:t>) </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16</a:t>
            </a:fld>
            <a:endParaRPr lang="en-US" dirty="0"/>
          </a:p>
        </p:txBody>
      </p:sp>
    </p:spTree>
    <p:extLst>
      <p:ext uri="{BB962C8B-B14F-4D97-AF65-F5344CB8AC3E}">
        <p14:creationId xmlns:p14="http://schemas.microsoft.com/office/powerpoint/2010/main" val="77321154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Project evolution</a:t>
            </a:r>
            <a:endParaRPr lang="en-US" dirty="0"/>
          </a:p>
        </p:txBody>
      </p:sp>
      <p:sp>
        <p:nvSpPr>
          <p:cNvPr id="3" name="Content Placeholder 2"/>
          <p:cNvSpPr>
            <a:spLocks noGrp="1"/>
          </p:cNvSpPr>
          <p:nvPr>
            <p:ph idx="1"/>
          </p:nvPr>
        </p:nvSpPr>
        <p:spPr/>
        <p:txBody>
          <a:bodyPr/>
          <a:lstStyle/>
          <a:p>
            <a:r>
              <a:rPr lang="en-US" dirty="0" smtClean="0"/>
              <a:t>First commit: 21 Aug 2016 (On GitHub: 22 Oct)</a:t>
            </a:r>
          </a:p>
          <a:p>
            <a:r>
              <a:rPr lang="is-IS" dirty="0" smtClean="0"/>
              <a:t>1007</a:t>
            </a:r>
            <a:r>
              <a:rPr lang="en-US" dirty="0" smtClean="0"/>
              <a:t> </a:t>
            </a:r>
            <a:r>
              <a:rPr lang="en-US" dirty="0" smtClean="0"/>
              <a:t>commits </a:t>
            </a:r>
            <a:r>
              <a:rPr lang="en-US" dirty="0" smtClean="0"/>
              <a:t>(</a:t>
            </a:r>
            <a:r>
              <a:rPr lang="en-US" dirty="0" smtClean="0"/>
              <a:t>760</a:t>
            </a:r>
            <a:r>
              <a:rPr lang="en-US" dirty="0" smtClean="0"/>
              <a:t> </a:t>
            </a:r>
            <a:r>
              <a:rPr lang="en-US" dirty="0" smtClean="0"/>
              <a:t>on GitHub)</a:t>
            </a:r>
          </a:p>
          <a:p>
            <a:r>
              <a:rPr lang="en-US" dirty="0" smtClean="0"/>
              <a:t>Total </a:t>
            </a:r>
            <a:r>
              <a:rPr lang="en-US" dirty="0" smtClean="0"/>
              <a:t>time worked on: </a:t>
            </a:r>
            <a:r>
              <a:rPr lang="en-US" dirty="0" smtClean="0"/>
              <a:t>14-15</a:t>
            </a:r>
            <a:r>
              <a:rPr lang="en-US" dirty="0" smtClean="0"/>
              <a:t> </a:t>
            </a:r>
            <a:r>
              <a:rPr lang="en-US" dirty="0" smtClean="0"/>
              <a:t>months</a:t>
            </a:r>
          </a:p>
        </p:txBody>
      </p:sp>
      <p:sp>
        <p:nvSpPr>
          <p:cNvPr id="4" name="Slide Number Placeholder 3"/>
          <p:cNvSpPr>
            <a:spLocks noGrp="1"/>
          </p:cNvSpPr>
          <p:nvPr>
            <p:ph type="sldNum" sz="quarter" idx="12"/>
          </p:nvPr>
        </p:nvSpPr>
        <p:spPr/>
        <p:txBody>
          <a:bodyPr/>
          <a:lstStyle/>
          <a:p>
            <a:fld id="{D57F1E4F-1CFF-5643-939E-217C01CDF565}" type="slidenum">
              <a:rPr lang="en-US" smtClean="0"/>
              <a:pPr/>
              <a:t>17</a:t>
            </a:fld>
            <a:endParaRPr lang="en-US" dirty="0"/>
          </a:p>
        </p:txBody>
      </p:sp>
    </p:spTree>
    <p:extLst>
      <p:ext uri="{BB962C8B-B14F-4D97-AF65-F5344CB8AC3E}">
        <p14:creationId xmlns:p14="http://schemas.microsoft.com/office/powerpoint/2010/main" val="20895209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Content Placeholder 2"/>
          <p:cNvSpPr>
            <a:spLocks noGrp="1"/>
          </p:cNvSpPr>
          <p:nvPr>
            <p:ph idx="1"/>
          </p:nvPr>
        </p:nvSpPr>
        <p:spPr>
          <a:xfrm>
            <a:off x="838200" y="1825625"/>
            <a:ext cx="10515600" cy="4351338"/>
          </a:xfrm>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14/24 </a:t>
            </a:r>
            <a:r>
              <a:rPr lang="en-US" dirty="0" smtClean="0"/>
              <a:t>enemies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20</a:t>
            </a:r>
            <a:r>
              <a:rPr lang="en-US" dirty="0" smtClean="0"/>
              <a:t>/29 </a:t>
            </a:r>
            <a:r>
              <a:rPr lang="en-US" dirty="0" smtClean="0"/>
              <a:t>game mechanics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6/15 non-</a:t>
            </a:r>
            <a:r>
              <a:rPr lang="en-US" dirty="0" err="1" smtClean="0"/>
              <a:t>ingame</a:t>
            </a:r>
            <a:r>
              <a:rPr lang="en-US" dirty="0" smtClean="0"/>
              <a:t> features</a:t>
            </a:r>
            <a:endParaRPr lang="en-US" dirty="0"/>
          </a:p>
        </p:txBody>
      </p:sp>
      <p:sp>
        <p:nvSpPr>
          <p:cNvPr id="2" name="Title 1"/>
          <p:cNvSpPr>
            <a:spLocks noGrp="1"/>
          </p:cNvSpPr>
          <p:nvPr>
            <p:ph type="title"/>
          </p:nvPr>
        </p:nvSpPr>
        <p:spPr/>
        <p:txBody>
          <a:bodyPr/>
          <a:lstStyle/>
          <a:p>
            <a:r>
              <a:rPr lang="en-US" dirty="0" smtClean="0"/>
              <a:t>Implementation progress (Shareware only)</a:t>
            </a:r>
            <a:endParaRPr lang="en-US" dirty="0"/>
          </a:p>
        </p:txBody>
      </p:sp>
      <p:sp>
        <p:nvSpPr>
          <p:cNvPr id="4" name="Rectangle 3"/>
          <p:cNvSpPr/>
          <p:nvPr/>
        </p:nvSpPr>
        <p:spPr>
          <a:xfrm>
            <a:off x="977900" y="2484970"/>
            <a:ext cx="7797800" cy="45720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a:off x="977900" y="2484970"/>
            <a:ext cx="4308476"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977900" y="3795582"/>
            <a:ext cx="7797800" cy="45720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a:off x="977899" y="3795582"/>
            <a:ext cx="5108575" cy="457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977900" y="5093494"/>
            <a:ext cx="7797800" cy="457200"/>
          </a:xfrm>
          <a:prstGeom prst="rect">
            <a:avLst/>
          </a:prstGeom>
          <a:noFill/>
          <a:ln w="6032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77900" y="5093494"/>
            <a:ext cx="3632200" cy="4572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Slide Number Placeholder 17"/>
          <p:cNvSpPr>
            <a:spLocks noGrp="1"/>
          </p:cNvSpPr>
          <p:nvPr>
            <p:ph type="sldNum" sz="quarter" idx="12"/>
          </p:nvPr>
        </p:nvSpPr>
        <p:spPr/>
        <p:txBody>
          <a:bodyPr/>
          <a:lstStyle/>
          <a:p>
            <a:fld id="{D57F1E4F-1CFF-5643-939E-217C01CDF565}" type="slidenum">
              <a:rPr lang="en-US" smtClean="0"/>
              <a:pPr/>
              <a:t>18</a:t>
            </a:fld>
            <a:endParaRPr lang="en-US" dirty="0"/>
          </a:p>
        </p:txBody>
      </p:sp>
    </p:spTree>
    <p:extLst>
      <p:ext uri="{BB962C8B-B14F-4D97-AF65-F5344CB8AC3E}">
        <p14:creationId xmlns:p14="http://schemas.microsoft.com/office/powerpoint/2010/main" val="29207245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Implemented enhancements</a:t>
            </a:r>
            <a:endParaRPr lang="en-US" dirty="0"/>
          </a:p>
        </p:txBody>
      </p:sp>
      <p:sp>
        <p:nvSpPr>
          <p:cNvPr id="3" name="Content Placeholder 2"/>
          <p:cNvSpPr>
            <a:spLocks noGrp="1"/>
          </p:cNvSpPr>
          <p:nvPr>
            <p:ph idx="1"/>
          </p:nvPr>
        </p:nvSpPr>
        <p:spPr/>
        <p:txBody>
          <a:bodyPr/>
          <a:lstStyle/>
          <a:p>
            <a:r>
              <a:rPr lang="en-US" dirty="0" smtClean="0"/>
              <a:t>Concurrent sound effects</a:t>
            </a:r>
          </a:p>
          <a:p>
            <a:r>
              <a:rPr lang="en-US" dirty="0" smtClean="0"/>
              <a:t>No loading screens</a:t>
            </a:r>
          </a:p>
          <a:p>
            <a:r>
              <a:rPr lang="en-US" dirty="0" smtClean="0"/>
              <a:t>More responsive </a:t>
            </a:r>
            <a:r>
              <a:rPr lang="en-US" dirty="0" smtClean="0"/>
              <a:t>controls</a:t>
            </a:r>
            <a:endParaRPr lang="en-US" dirty="0" smtClean="0"/>
          </a:p>
          <a:p>
            <a:r>
              <a:rPr lang="en-US" dirty="0" smtClean="0"/>
              <a:t>Removed limitations</a:t>
            </a:r>
          </a:p>
          <a:p>
            <a:pPr lvl="1"/>
            <a:r>
              <a:rPr lang="en-US" dirty="0" smtClean="0"/>
              <a:t>Max number of particles</a:t>
            </a:r>
          </a:p>
          <a:p>
            <a:pPr lvl="1"/>
            <a:r>
              <a:rPr lang="en-US" dirty="0" smtClean="0"/>
              <a:t>Max number of explosions, debris and other effects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19</a:t>
            </a:fld>
            <a:endParaRPr lang="en-US" dirty="0"/>
          </a:p>
        </p:txBody>
      </p:sp>
    </p:spTree>
    <p:extLst>
      <p:ext uri="{BB962C8B-B14F-4D97-AF65-F5344CB8AC3E}">
        <p14:creationId xmlns:p14="http://schemas.microsoft.com/office/powerpoint/2010/main" val="46130944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game: Duke </a:t>
            </a:r>
            <a:r>
              <a:rPr lang="en-US" dirty="0" err="1" smtClean="0"/>
              <a:t>Nukem</a:t>
            </a:r>
            <a:r>
              <a:rPr lang="en-US" dirty="0" smtClean="0"/>
              <a:t> II</a:t>
            </a:r>
            <a:endParaRPr lang="en-US" dirty="0"/>
          </a:p>
        </p:txBody>
      </p:sp>
    </p:spTree>
    <p:extLst>
      <p:ext uri="{BB962C8B-B14F-4D97-AF65-F5344CB8AC3E}">
        <p14:creationId xmlns:p14="http://schemas.microsoft.com/office/powerpoint/2010/main" val="7224446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Supported platforms</a:t>
            </a:r>
            <a:endParaRPr lang="en-US" dirty="0"/>
          </a:p>
        </p:txBody>
      </p:sp>
      <p:sp>
        <p:nvSpPr>
          <p:cNvPr id="3" name="Content Placeholder 2"/>
          <p:cNvSpPr>
            <a:spLocks noGrp="1"/>
          </p:cNvSpPr>
          <p:nvPr>
            <p:ph idx="1"/>
          </p:nvPr>
        </p:nvSpPr>
        <p:spPr/>
        <p:txBody>
          <a:bodyPr/>
          <a:lstStyle/>
          <a:p>
            <a:r>
              <a:rPr lang="en-US" dirty="0" smtClean="0"/>
              <a:t>Windows (MSVC 2015)</a:t>
            </a:r>
          </a:p>
          <a:p>
            <a:r>
              <a:rPr lang="en-US" dirty="0" smtClean="0"/>
              <a:t>Linux (Clang 3.9, GCC 5.4)</a:t>
            </a:r>
          </a:p>
          <a:p>
            <a:r>
              <a:rPr lang="en-US" dirty="0" smtClean="0"/>
              <a:t>Mac OS X (</a:t>
            </a:r>
            <a:r>
              <a:rPr lang="en-US" dirty="0" err="1" smtClean="0"/>
              <a:t>AppleClang</a:t>
            </a:r>
            <a:r>
              <a:rPr lang="en-US" dirty="0" smtClean="0"/>
              <a:t> 8.0.0)</a:t>
            </a:r>
          </a:p>
          <a:p>
            <a:r>
              <a:rPr lang="en-US" dirty="0" smtClean="0"/>
              <a:t>Raspberry Pi (GCC 5.4 for ARM)</a:t>
            </a:r>
          </a:p>
        </p:txBody>
      </p:sp>
      <p:sp>
        <p:nvSpPr>
          <p:cNvPr id="4" name="Slide Number Placeholder 3"/>
          <p:cNvSpPr>
            <a:spLocks noGrp="1"/>
          </p:cNvSpPr>
          <p:nvPr>
            <p:ph type="sldNum" sz="quarter" idx="12"/>
          </p:nvPr>
        </p:nvSpPr>
        <p:spPr/>
        <p:txBody>
          <a:bodyPr/>
          <a:lstStyle/>
          <a:p>
            <a:fld id="{D57F1E4F-1CFF-5643-939E-217C01CDF565}" type="slidenum">
              <a:rPr lang="en-US" smtClean="0"/>
              <a:pPr/>
              <a:t>20</a:t>
            </a:fld>
            <a:endParaRPr lang="en-US" dirty="0"/>
          </a:p>
        </p:txBody>
      </p:sp>
    </p:spTree>
    <p:extLst>
      <p:ext uri="{BB962C8B-B14F-4D97-AF65-F5344CB8AC3E}">
        <p14:creationId xmlns:p14="http://schemas.microsoft.com/office/powerpoint/2010/main" val="8924319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9600" b="1" dirty="0" smtClean="0"/>
              <a:t>Live Demo!</a:t>
            </a:r>
            <a:endParaRPr lang="en-US" sz="9600" b="1" dirty="0"/>
          </a:p>
        </p:txBody>
      </p:sp>
    </p:spTree>
    <p:extLst>
      <p:ext uri="{BB962C8B-B14F-4D97-AF65-F5344CB8AC3E}">
        <p14:creationId xmlns:p14="http://schemas.microsoft.com/office/powerpoint/2010/main" val="185667592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fld id="{00000000-1234-1234-1234-123412341234}" type="slidenum">
              <a:rPr lang="en" smtClean="0"/>
              <a:pPr/>
              <a:t>22</a:t>
            </a:fld>
            <a:endParaRPr lang="en"/>
          </a:p>
        </p:txBody>
      </p:sp>
      <p:sp>
        <p:nvSpPr>
          <p:cNvPr id="4" name="Shape 94"/>
          <p:cNvSpPr/>
          <p:nvPr/>
        </p:nvSpPr>
        <p:spPr>
          <a:xfrm>
            <a:off x="307015" y="4995211"/>
            <a:ext cx="2650498" cy="1622834"/>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pPr algn="ctr"/>
            <a:r>
              <a:rPr lang="en-US" sz="1467" dirty="0" smtClean="0">
                <a:solidFill>
                  <a:schemeClr val="bg1"/>
                </a:solidFill>
              </a:rPr>
              <a:t>Asset loader</a:t>
            </a:r>
          </a:p>
          <a:p>
            <a:pPr algn="ctr"/>
            <a:endParaRPr lang="en-US" sz="1467" dirty="0" smtClean="0">
              <a:solidFill>
                <a:schemeClr val="bg1"/>
              </a:solidFill>
            </a:endParaRPr>
          </a:p>
          <a:p>
            <a:pPr algn="ctr"/>
            <a:r>
              <a:rPr lang="en-US" sz="1467" dirty="0" smtClean="0">
                <a:solidFill>
                  <a:schemeClr val="bg1"/>
                </a:solidFill>
                <a:latin typeface="Consolas"/>
                <a:ea typeface="Consolas"/>
                <a:cs typeface="Consolas"/>
                <a:sym typeface="Consolas"/>
              </a:rPr>
              <a:t>2.5k LOC</a:t>
            </a:r>
            <a:endParaRPr lang="en" sz="1467" dirty="0">
              <a:solidFill>
                <a:schemeClr val="bg1"/>
              </a:solidFill>
              <a:latin typeface="Consolas"/>
              <a:ea typeface="Consolas"/>
              <a:cs typeface="Consolas"/>
              <a:sym typeface="Consolas"/>
            </a:endParaRPr>
          </a:p>
        </p:txBody>
      </p:sp>
      <p:sp>
        <p:nvSpPr>
          <p:cNvPr id="5" name="Shape 94"/>
          <p:cNvSpPr/>
          <p:nvPr/>
        </p:nvSpPr>
        <p:spPr>
          <a:xfrm>
            <a:off x="3535989" y="5643563"/>
            <a:ext cx="5822323" cy="974482"/>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pPr algn="ctr"/>
            <a:r>
              <a:rPr lang="en-US" sz="1467" dirty="0" smtClean="0">
                <a:solidFill>
                  <a:schemeClr val="bg1"/>
                </a:solidFill>
                <a:sym typeface="Consolas"/>
              </a:rPr>
              <a:t>OpenGL renderer</a:t>
            </a:r>
          </a:p>
          <a:p>
            <a:pPr algn="ctr"/>
            <a:endParaRPr lang="en-US" sz="1467" dirty="0">
              <a:solidFill>
                <a:schemeClr val="bg1"/>
              </a:solidFill>
              <a:latin typeface="Consolas"/>
              <a:ea typeface="Consolas"/>
              <a:cs typeface="Consolas"/>
              <a:sym typeface="Consolas"/>
            </a:endParaRPr>
          </a:p>
          <a:p>
            <a:pPr algn="ctr"/>
            <a:r>
              <a:rPr lang="en-US" sz="1467" dirty="0" smtClean="0">
                <a:solidFill>
                  <a:schemeClr val="bg1"/>
                </a:solidFill>
                <a:latin typeface="Consolas"/>
                <a:ea typeface="Consolas"/>
                <a:cs typeface="Consolas"/>
                <a:sym typeface="Consolas"/>
              </a:rPr>
              <a:t>1.3k LOC</a:t>
            </a:r>
            <a:endParaRPr lang="en" sz="1467" dirty="0">
              <a:solidFill>
                <a:schemeClr val="bg1"/>
              </a:solidFill>
              <a:latin typeface="Consolas"/>
              <a:ea typeface="Consolas"/>
              <a:cs typeface="Consolas"/>
              <a:sym typeface="Consolas"/>
            </a:endParaRPr>
          </a:p>
        </p:txBody>
      </p:sp>
      <p:sp>
        <p:nvSpPr>
          <p:cNvPr id="7" name="Shape 94"/>
          <p:cNvSpPr/>
          <p:nvPr/>
        </p:nvSpPr>
        <p:spPr>
          <a:xfrm>
            <a:off x="3535990" y="3752198"/>
            <a:ext cx="2650498" cy="1622834"/>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pPr algn="ctr"/>
            <a:r>
              <a:rPr lang="en-US" sz="1467" dirty="0" smtClean="0">
                <a:solidFill>
                  <a:schemeClr val="bg1"/>
                </a:solidFill>
                <a:sym typeface="Consolas"/>
              </a:rPr>
              <a:t>Engine</a:t>
            </a:r>
          </a:p>
          <a:p>
            <a:pPr algn="ctr"/>
            <a:endParaRPr lang="en-US" sz="1467" dirty="0">
              <a:solidFill>
                <a:schemeClr val="bg1"/>
              </a:solidFill>
              <a:latin typeface="Consolas"/>
              <a:ea typeface="Consolas"/>
              <a:cs typeface="Consolas"/>
              <a:sym typeface="Consolas"/>
            </a:endParaRPr>
          </a:p>
          <a:p>
            <a:pPr algn="ctr"/>
            <a:r>
              <a:rPr lang="en-US" sz="1467" dirty="0" smtClean="0">
                <a:solidFill>
                  <a:schemeClr val="bg1"/>
                </a:solidFill>
                <a:latin typeface="Consolas"/>
                <a:ea typeface="Consolas"/>
                <a:cs typeface="Consolas"/>
                <a:sym typeface="Consolas"/>
              </a:rPr>
              <a:t>2.2k LOC</a:t>
            </a:r>
            <a:endParaRPr lang="en" sz="1467" dirty="0">
              <a:solidFill>
                <a:schemeClr val="bg1"/>
              </a:solidFill>
              <a:latin typeface="Consolas"/>
              <a:ea typeface="Consolas"/>
              <a:cs typeface="Consolas"/>
              <a:sym typeface="Consolas"/>
            </a:endParaRPr>
          </a:p>
        </p:txBody>
      </p:sp>
      <p:sp>
        <p:nvSpPr>
          <p:cNvPr id="8" name="Shape 94"/>
          <p:cNvSpPr/>
          <p:nvPr/>
        </p:nvSpPr>
        <p:spPr>
          <a:xfrm>
            <a:off x="307014" y="1114432"/>
            <a:ext cx="9051298" cy="2374657"/>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pPr algn="ctr"/>
            <a:r>
              <a:rPr lang="en-US" sz="1467" dirty="0" smtClean="0">
                <a:solidFill>
                  <a:schemeClr val="bg1"/>
                </a:solidFill>
                <a:sym typeface="Consolas"/>
              </a:rPr>
              <a:t>Game Logic</a:t>
            </a:r>
          </a:p>
          <a:p>
            <a:pPr algn="ctr"/>
            <a:endParaRPr lang="en-US" sz="1467" dirty="0">
              <a:solidFill>
                <a:schemeClr val="bg1"/>
              </a:solidFill>
              <a:latin typeface="Consolas"/>
              <a:ea typeface="Consolas"/>
              <a:cs typeface="Consolas"/>
              <a:sym typeface="Consolas"/>
            </a:endParaRPr>
          </a:p>
          <a:p>
            <a:pPr algn="ctr"/>
            <a:r>
              <a:rPr lang="en-US" sz="1467" dirty="0" smtClean="0">
                <a:solidFill>
                  <a:schemeClr val="bg1"/>
                </a:solidFill>
                <a:latin typeface="Consolas"/>
                <a:ea typeface="Consolas"/>
                <a:cs typeface="Consolas"/>
                <a:sym typeface="Consolas"/>
              </a:rPr>
              <a:t>6.6k LOC</a:t>
            </a:r>
            <a:endParaRPr lang="en" sz="1467" dirty="0">
              <a:solidFill>
                <a:schemeClr val="bg1"/>
              </a:solidFill>
              <a:latin typeface="Consolas"/>
              <a:ea typeface="Consolas"/>
              <a:cs typeface="Consolas"/>
              <a:sym typeface="Consolas"/>
            </a:endParaRPr>
          </a:p>
        </p:txBody>
      </p:sp>
      <p:sp>
        <p:nvSpPr>
          <p:cNvPr id="9" name="Shape 94"/>
          <p:cNvSpPr/>
          <p:nvPr/>
        </p:nvSpPr>
        <p:spPr>
          <a:xfrm>
            <a:off x="6707814" y="3752198"/>
            <a:ext cx="2650498" cy="1622834"/>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pPr algn="ctr"/>
            <a:r>
              <a:rPr lang="en-US" sz="1467" dirty="0" smtClean="0">
                <a:solidFill>
                  <a:schemeClr val="bg1"/>
                </a:solidFill>
                <a:sym typeface="Consolas"/>
              </a:rPr>
              <a:t>UI</a:t>
            </a:r>
          </a:p>
          <a:p>
            <a:pPr algn="ctr"/>
            <a:endParaRPr lang="en-US" sz="1467" dirty="0">
              <a:solidFill>
                <a:schemeClr val="bg1"/>
              </a:solidFill>
              <a:latin typeface="Consolas"/>
              <a:ea typeface="Consolas"/>
              <a:cs typeface="Consolas"/>
              <a:sym typeface="Consolas"/>
            </a:endParaRPr>
          </a:p>
          <a:p>
            <a:pPr algn="ctr"/>
            <a:r>
              <a:rPr lang="en-US" sz="1467" dirty="0" smtClean="0">
                <a:solidFill>
                  <a:schemeClr val="bg1"/>
                </a:solidFill>
                <a:latin typeface="Consolas"/>
                <a:ea typeface="Consolas"/>
                <a:cs typeface="Consolas"/>
                <a:sym typeface="Consolas"/>
              </a:rPr>
              <a:t>1.9k LOC</a:t>
            </a:r>
            <a:endParaRPr lang="en" sz="1467" dirty="0">
              <a:solidFill>
                <a:schemeClr val="bg1"/>
              </a:solidFill>
              <a:latin typeface="Consolas"/>
              <a:ea typeface="Consolas"/>
              <a:cs typeface="Consolas"/>
              <a:sym typeface="Consolas"/>
            </a:endParaRPr>
          </a:p>
        </p:txBody>
      </p:sp>
    </p:spTree>
    <p:extLst>
      <p:ext uri="{BB962C8B-B14F-4D97-AF65-F5344CB8AC3E}">
        <p14:creationId xmlns:p14="http://schemas.microsoft.com/office/powerpoint/2010/main" val="187425119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Asset loading</a:t>
            </a:r>
            <a:endParaRPr lang="en-US" dirty="0"/>
          </a:p>
        </p:txBody>
      </p:sp>
      <p:sp>
        <p:nvSpPr>
          <p:cNvPr id="3" name="Slide Number Placeholder 2"/>
          <p:cNvSpPr>
            <a:spLocks noGrp="1"/>
          </p:cNvSpPr>
          <p:nvPr>
            <p:ph type="sldNum" idx="12"/>
          </p:nvPr>
        </p:nvSpPr>
        <p:spPr/>
        <p:txBody>
          <a:bodyPr/>
          <a:lstStyle/>
          <a:p>
            <a:fld id="{00000000-1234-1234-1234-123412341234}" type="slidenum">
              <a:rPr lang="en" smtClean="0"/>
              <a:pPr/>
              <a:t>23</a:t>
            </a:fld>
            <a:endParaRPr lang="en"/>
          </a:p>
        </p:txBody>
      </p:sp>
    </p:spTree>
    <p:extLst>
      <p:ext uri="{BB962C8B-B14F-4D97-AF65-F5344CB8AC3E}">
        <p14:creationId xmlns:p14="http://schemas.microsoft.com/office/powerpoint/2010/main" val="112183175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Content Placeholder 13"/>
          <p:cNvSpPr>
            <a:spLocks noGrp="1"/>
          </p:cNvSpPr>
          <p:nvPr>
            <p:ph idx="1"/>
          </p:nvPr>
        </p:nvSpPr>
        <p:spPr/>
        <p:txBody>
          <a:bodyPr/>
          <a:lstStyle/>
          <a:p>
            <a:r>
              <a:rPr lang="en-US" dirty="0" smtClean="0"/>
              <a:t>Graphics</a:t>
            </a:r>
          </a:p>
          <a:p>
            <a:pPr lvl="1"/>
            <a:r>
              <a:rPr lang="en-US" dirty="0" smtClean="0"/>
              <a:t>Sprites</a:t>
            </a:r>
          </a:p>
          <a:p>
            <a:pPr lvl="1"/>
            <a:r>
              <a:rPr lang="en-US" dirty="0" smtClean="0"/>
              <a:t>Parallax backgrounds</a:t>
            </a:r>
          </a:p>
          <a:p>
            <a:pPr lvl="1"/>
            <a:r>
              <a:rPr lang="en-US" dirty="0" smtClean="0"/>
              <a:t>Tile sets</a:t>
            </a:r>
          </a:p>
          <a:p>
            <a:pPr lvl="1"/>
            <a:r>
              <a:rPr lang="en-US" dirty="0" smtClean="0"/>
              <a:t>Full-screen images</a:t>
            </a:r>
          </a:p>
          <a:p>
            <a:r>
              <a:rPr lang="en-US" dirty="0" smtClean="0"/>
              <a:t>Sounds</a:t>
            </a:r>
          </a:p>
          <a:p>
            <a:r>
              <a:rPr lang="en-US" dirty="0" smtClean="0"/>
              <a:t>Music</a:t>
            </a:r>
          </a:p>
          <a:p>
            <a:r>
              <a:rPr lang="en-US" dirty="0" smtClean="0"/>
              <a:t>Level data</a:t>
            </a:r>
          </a:p>
          <a:p>
            <a:r>
              <a:rPr lang="en-US" dirty="0" smtClean="0"/>
              <a:t>Menu descriptions</a:t>
            </a:r>
            <a:endParaRPr lang="en-US" dirty="0"/>
          </a:p>
        </p:txBody>
      </p:sp>
      <p:sp>
        <p:nvSpPr>
          <p:cNvPr id="4" name="Title 3"/>
          <p:cNvSpPr>
            <a:spLocks noGrp="1"/>
          </p:cNvSpPr>
          <p:nvPr>
            <p:ph type="title"/>
          </p:nvPr>
        </p:nvSpPr>
        <p:spPr/>
        <p:txBody>
          <a:bodyPr/>
          <a:lstStyle/>
          <a:p>
            <a:r>
              <a:rPr lang="en-US" dirty="0" smtClean="0"/>
              <a:t>What’s in the game data?</a:t>
            </a:r>
            <a:endParaRPr lang="en-US" dirty="0"/>
          </a:p>
        </p:txBody>
      </p:sp>
      <p:sp>
        <p:nvSpPr>
          <p:cNvPr id="3" name="Slide Number Placeholder 2"/>
          <p:cNvSpPr>
            <a:spLocks noGrp="1"/>
          </p:cNvSpPr>
          <p:nvPr>
            <p:ph type="sldNum" sz="quarter" idx="12"/>
          </p:nvPr>
        </p:nvSpPr>
        <p:spPr/>
        <p:txBody>
          <a:bodyPr/>
          <a:lstStyle/>
          <a:p>
            <a:fld id="{00000000-1234-1234-1234-123412341234}" type="slidenum">
              <a:rPr lang="en" smtClean="0"/>
              <a:pPr/>
              <a:t>24</a:t>
            </a:fld>
            <a:endParaRPr lang="en"/>
          </a:p>
        </p:txBody>
      </p:sp>
    </p:spTree>
    <p:extLst>
      <p:ext uri="{BB962C8B-B14F-4D97-AF65-F5344CB8AC3E}">
        <p14:creationId xmlns:p14="http://schemas.microsoft.com/office/powerpoint/2010/main" val="5459236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Example: Backgrounds, tile set</a:t>
            </a:r>
            <a:endParaRPr lang="en-US" dirty="0"/>
          </a:p>
        </p:txBody>
      </p:sp>
      <p:sp>
        <p:nvSpPr>
          <p:cNvPr id="3" name="Slide Number Placeholder 2"/>
          <p:cNvSpPr>
            <a:spLocks noGrp="1"/>
          </p:cNvSpPr>
          <p:nvPr>
            <p:ph type="sldNum" sz="quarter" idx="12"/>
          </p:nvPr>
        </p:nvSpPr>
        <p:spPr/>
        <p:txBody>
          <a:bodyPr/>
          <a:lstStyle/>
          <a:p>
            <a:fld id="{00000000-1234-1234-1234-123412341234}" type="slidenum">
              <a:rPr lang="en" smtClean="0"/>
              <a:pPr/>
              <a:t>25</a:t>
            </a:fld>
            <a:endParaRPr lang="en"/>
          </a:p>
        </p:txBody>
      </p:sp>
      <p:pic>
        <p:nvPicPr>
          <p:cNvPr id="11" name="Picture 1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578600" y="1769269"/>
            <a:ext cx="4064000" cy="2946400"/>
          </a:xfrm>
          <a:prstGeom prst="rect">
            <a:avLst/>
          </a:prstGeom>
        </p:spPr>
      </p:pic>
      <p:pic>
        <p:nvPicPr>
          <p:cNvPr id="12" name="Picture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8976" y="1562943"/>
            <a:ext cx="4064000" cy="2540000"/>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59039" y="2888506"/>
            <a:ext cx="4064000" cy="2540000"/>
          </a:xfrm>
          <a:prstGeom prst="rect">
            <a:avLst/>
          </a:prstGeom>
        </p:spPr>
      </p:pic>
    </p:spTree>
    <p:extLst>
      <p:ext uri="{BB962C8B-B14F-4D97-AF65-F5344CB8AC3E}">
        <p14:creationId xmlns:p14="http://schemas.microsoft.com/office/powerpoint/2010/main" val="200745941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smtClean="0"/>
              <a:pPr/>
              <a:t>26</a:t>
            </a:fld>
            <a:endParaRPr lang="en-US" dirty="0"/>
          </a:p>
        </p:txBody>
      </p:sp>
      <p:pic>
        <p:nvPicPr>
          <p:cNvPr id="5" name="Picture 4"/>
          <p:cNvPicPr>
            <a:picLocks noChangeAspect="1"/>
          </p:cNvPicPr>
          <p:nvPr/>
        </p:nvPicPr>
        <p:blipFill>
          <a:blip r:embed="rId2"/>
          <a:stretch>
            <a:fillRect/>
          </a:stretch>
        </p:blipFill>
        <p:spPr>
          <a:xfrm>
            <a:off x="2679138" y="0"/>
            <a:ext cx="6833724" cy="6858000"/>
          </a:xfrm>
          <a:prstGeom prst="rect">
            <a:avLst/>
          </a:prstGeom>
        </p:spPr>
      </p:pic>
    </p:spTree>
    <p:extLst>
      <p:ext uri="{BB962C8B-B14F-4D97-AF65-F5344CB8AC3E}">
        <p14:creationId xmlns:p14="http://schemas.microsoft.com/office/powerpoint/2010/main" val="20497013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Level data</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27</a:t>
            </a:fld>
            <a:endParaRPr lang="en-US" dirty="0"/>
          </a:p>
        </p:txBody>
      </p:sp>
      <p:pic>
        <p:nvPicPr>
          <p:cNvPr id="5"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r="37578"/>
          <a:stretch/>
        </p:blipFill>
        <p:spPr>
          <a:xfrm>
            <a:off x="838200" y="1433740"/>
            <a:ext cx="5450305" cy="5032374"/>
          </a:xfrm>
        </p:spPr>
      </p:pic>
      <p:sp>
        <p:nvSpPr>
          <p:cNvPr id="6" name="Rectangle 5"/>
          <p:cNvSpPr/>
          <p:nvPr/>
        </p:nvSpPr>
        <p:spPr>
          <a:xfrm>
            <a:off x="2868320" y="2277675"/>
            <a:ext cx="443840" cy="343605"/>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p:cNvSpPr txBox="1"/>
          <p:nvPr/>
        </p:nvSpPr>
        <p:spPr>
          <a:xfrm>
            <a:off x="7167204" y="1433740"/>
            <a:ext cx="2771913" cy="1938992"/>
          </a:xfrm>
          <a:prstGeom prst="rect">
            <a:avLst/>
          </a:prstGeom>
          <a:noFill/>
        </p:spPr>
        <p:txBody>
          <a:bodyPr wrap="none" rtlCol="0">
            <a:spAutoFit/>
          </a:bodyPr>
          <a:lstStyle/>
          <a:p>
            <a:r>
              <a:rPr lang="en-US" sz="2400" dirty="0" smtClean="0"/>
              <a:t>Tile indices</a:t>
            </a:r>
          </a:p>
          <a:p>
            <a:endParaRPr lang="en-US" sz="2400" dirty="0" smtClean="0"/>
          </a:p>
          <a:p>
            <a:r>
              <a:rPr lang="en-US" sz="2400" dirty="0" smtClean="0"/>
              <a:t>422</a:t>
            </a:r>
            <a:r>
              <a:rPr lang="en-US" sz="2400" dirty="0" smtClean="0"/>
              <a:t>,  423,  424,  425,</a:t>
            </a:r>
          </a:p>
          <a:p>
            <a:r>
              <a:rPr lang="en-US" sz="2400" dirty="0" smtClean="0"/>
              <a:t>462,  463,  464,  465,</a:t>
            </a:r>
          </a:p>
          <a:p>
            <a:r>
              <a:rPr lang="mr-IN" sz="2400" dirty="0" smtClean="0"/>
              <a:t>…</a:t>
            </a:r>
            <a:endParaRPr lang="en-US" sz="2400" dirty="0"/>
          </a:p>
        </p:txBody>
      </p:sp>
      <p:sp>
        <p:nvSpPr>
          <p:cNvPr id="8" name="Rectangle 7"/>
          <p:cNvSpPr/>
          <p:nvPr/>
        </p:nvSpPr>
        <p:spPr>
          <a:xfrm>
            <a:off x="3935120" y="3017976"/>
            <a:ext cx="190831" cy="204727"/>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7159252" y="3706209"/>
            <a:ext cx="1393908" cy="1200329"/>
          </a:xfrm>
          <a:prstGeom prst="rect">
            <a:avLst/>
          </a:prstGeom>
          <a:noFill/>
        </p:spPr>
        <p:txBody>
          <a:bodyPr wrap="none" rtlCol="0">
            <a:spAutoFit/>
          </a:bodyPr>
          <a:lstStyle/>
          <a:p>
            <a:r>
              <a:rPr lang="en-US" sz="2400" smtClean="0"/>
              <a:t>Type</a:t>
            </a:r>
            <a:r>
              <a:rPr lang="en-US" sz="2400" dirty="0" smtClean="0"/>
              <a:t>: 154</a:t>
            </a:r>
          </a:p>
          <a:p>
            <a:r>
              <a:rPr lang="en-US" sz="2400" dirty="0" err="1" smtClean="0"/>
              <a:t>PosX</a:t>
            </a:r>
            <a:r>
              <a:rPr lang="en-US" sz="2400" dirty="0" smtClean="0"/>
              <a:t>: 35</a:t>
            </a:r>
          </a:p>
          <a:p>
            <a:r>
              <a:rPr lang="en-US" sz="2400" dirty="0" err="1" smtClean="0"/>
              <a:t>PosY</a:t>
            </a:r>
            <a:r>
              <a:rPr lang="en-US" sz="2400" dirty="0" smtClean="0"/>
              <a:t>: 100</a:t>
            </a:r>
            <a:endParaRPr lang="en-US" sz="2400" dirty="0"/>
          </a:p>
        </p:txBody>
      </p:sp>
      <p:cxnSp>
        <p:nvCxnSpPr>
          <p:cNvPr id="10" name="Straight Arrow Connector 9"/>
          <p:cNvCxnSpPr>
            <a:stCxn id="6" idx="3"/>
            <a:endCxn id="7" idx="1"/>
          </p:cNvCxnSpPr>
          <p:nvPr/>
        </p:nvCxnSpPr>
        <p:spPr>
          <a:xfrm flipV="1">
            <a:off x="3312160" y="2403236"/>
            <a:ext cx="3855044" cy="4624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p:cNvCxnSpPr>
          <p:nvPr/>
        </p:nvCxnSpPr>
        <p:spPr>
          <a:xfrm>
            <a:off x="4125951" y="3120340"/>
            <a:ext cx="3041252" cy="108367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90827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fad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Palette-based graphics</a:t>
            </a:r>
            <a:endParaRPr lang="en-US" dirty="0"/>
          </a:p>
        </p:txBody>
      </p:sp>
      <p:pic>
        <p:nvPicPr>
          <p:cNvPr id="6" name="Content Placeholder 5"/>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1656820"/>
            <a:ext cx="3048000" cy="2032000"/>
          </a:xfrm>
        </p:spPr>
      </p:pic>
      <p:grpSp>
        <p:nvGrpSpPr>
          <p:cNvPr id="26" name="Group 25"/>
          <p:cNvGrpSpPr/>
          <p:nvPr/>
        </p:nvGrpSpPr>
        <p:grpSpPr>
          <a:xfrm>
            <a:off x="6756398" y="1866422"/>
            <a:ext cx="4357706" cy="1117432"/>
            <a:chOff x="2362200" y="4606035"/>
            <a:chExt cx="4357706" cy="1117432"/>
          </a:xfrm>
        </p:grpSpPr>
        <p:sp>
          <p:nvSpPr>
            <p:cNvPr id="7" name="Rectangle 6"/>
            <p:cNvSpPr/>
            <p:nvPr/>
          </p:nvSpPr>
          <p:spPr>
            <a:xfrm flipH="1">
              <a:off x="2362200" y="4607984"/>
              <a:ext cx="508000" cy="50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2910416" y="4607984"/>
              <a:ext cx="508000" cy="508000"/>
            </a:xfrm>
            <a:prstGeom prst="rect">
              <a:avLst/>
            </a:prstGeom>
            <a:solidFill>
              <a:srgbClr val="3C3C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3458632" y="4607984"/>
              <a:ext cx="508000" cy="508000"/>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p:cNvSpPr/>
            <p:nvPr/>
          </p:nvSpPr>
          <p:spPr>
            <a:xfrm flipH="1">
              <a:off x="4004910" y="4607984"/>
              <a:ext cx="508000" cy="508000"/>
            </a:xfrm>
            <a:prstGeom prst="rect">
              <a:avLst/>
            </a:prstGeom>
            <a:solidFill>
              <a:srgbClr val="B6B6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p:cNvSpPr/>
            <p:nvPr/>
          </p:nvSpPr>
          <p:spPr>
            <a:xfrm flipH="1">
              <a:off x="4555064" y="4607984"/>
              <a:ext cx="508000" cy="508000"/>
            </a:xfrm>
            <a:prstGeom prst="rect">
              <a:avLst/>
            </a:prstGeom>
            <a:solidFill>
              <a:srgbClr val="79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flipH="1">
              <a:off x="5103280" y="4607984"/>
              <a:ext cx="508000" cy="508000"/>
            </a:xfrm>
            <a:prstGeom prst="rect">
              <a:avLst/>
            </a:prstGeom>
            <a:solidFill>
              <a:srgbClr val="B6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flipH="1">
              <a:off x="5651499" y="4607984"/>
              <a:ext cx="508000" cy="508000"/>
            </a:xfrm>
            <a:prstGeom prst="rect">
              <a:avLst/>
            </a:prstGeom>
            <a:solidFill>
              <a:srgbClr val="F2693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p:cNvSpPr/>
            <p:nvPr/>
          </p:nvSpPr>
          <p:spPr>
            <a:xfrm flipH="1">
              <a:off x="6199715" y="4606035"/>
              <a:ext cx="508000" cy="508000"/>
            </a:xfrm>
            <a:prstGeom prst="rect">
              <a:avLst/>
            </a:prstGeom>
            <a:solidFill>
              <a:srgbClr val="F2F2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flipH="1">
              <a:off x="2374391" y="5215467"/>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p:cNvSpPr/>
            <p:nvPr/>
          </p:nvSpPr>
          <p:spPr>
            <a:xfrm flipH="1">
              <a:off x="2922607" y="5215467"/>
              <a:ext cx="508000" cy="508000"/>
            </a:xfrm>
            <a:prstGeom prst="rect">
              <a:avLst/>
            </a:prstGeom>
            <a:solidFill>
              <a:srgbClr val="0000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p:cNvSpPr/>
            <p:nvPr/>
          </p:nvSpPr>
          <p:spPr>
            <a:xfrm flipH="1">
              <a:off x="4019039" y="5215467"/>
              <a:ext cx="508000" cy="508000"/>
            </a:xfrm>
            <a:prstGeom prst="rect">
              <a:avLst/>
            </a:prstGeom>
            <a:solidFill>
              <a:srgbClr val="0000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p:cNvSpPr/>
            <p:nvPr/>
          </p:nvSpPr>
          <p:spPr>
            <a:xfrm flipH="1">
              <a:off x="3470823" y="5215467"/>
              <a:ext cx="508000" cy="508000"/>
            </a:xfrm>
            <a:prstGeom prst="rect">
              <a:avLst/>
            </a:prstGeom>
            <a:solidFill>
              <a:srgbClr val="0000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p:cNvSpPr/>
            <p:nvPr/>
          </p:nvSpPr>
          <p:spPr>
            <a:xfrm flipH="1">
              <a:off x="4567255" y="5215467"/>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p:cNvSpPr/>
            <p:nvPr/>
          </p:nvSpPr>
          <p:spPr>
            <a:xfrm flipH="1">
              <a:off x="5115471" y="5215467"/>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p:cNvSpPr/>
            <p:nvPr/>
          </p:nvSpPr>
          <p:spPr>
            <a:xfrm flipH="1">
              <a:off x="5663687" y="5215467"/>
              <a:ext cx="508000" cy="508000"/>
            </a:xfrm>
            <a:prstGeom prst="rect">
              <a:avLst/>
            </a:prstGeom>
            <a:solidFill>
              <a:srgbClr val="79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p:cNvSpPr/>
            <p:nvPr/>
          </p:nvSpPr>
          <p:spPr>
            <a:xfrm flipH="1">
              <a:off x="6211906" y="5215467"/>
              <a:ext cx="508000" cy="508000"/>
            </a:xfrm>
            <a:prstGeom prst="rect">
              <a:avLst/>
            </a:prstGeom>
            <a:solidFill>
              <a:srgbClr val="F2F2F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Picture 29"/>
          <p:cNvPicPr>
            <a:picLocks noChangeAspect="1"/>
          </p:cNvPicPr>
          <p:nvPr/>
        </p:nvPicPr>
        <p:blipFill rotWithShape="1">
          <a:blip r:embed="rId4">
            <a:extLst>
              <a:ext uri="{28A0092B-C50C-407E-A947-70E740481C1C}">
                <a14:useLocalDpi xmlns:a14="http://schemas.microsoft.com/office/drawing/2010/main" val="0"/>
              </a:ext>
            </a:extLst>
          </a:blip>
          <a:srcRect r="75350" b="62963"/>
          <a:stretch/>
        </p:blipFill>
        <p:spPr>
          <a:xfrm>
            <a:off x="4150784" y="4027487"/>
            <a:ext cx="2530176" cy="2534400"/>
          </a:xfrm>
          <a:prstGeom prst="rect">
            <a:avLst/>
          </a:prstGeom>
        </p:spPr>
      </p:pic>
      <p:sp>
        <p:nvSpPr>
          <p:cNvPr id="33" name="Rectangle 32"/>
          <p:cNvSpPr/>
          <p:nvPr/>
        </p:nvSpPr>
        <p:spPr>
          <a:xfrm>
            <a:off x="869431" y="1690687"/>
            <a:ext cx="702000" cy="702000"/>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5" name="Straight Arrow Connector 34"/>
          <p:cNvCxnSpPr/>
          <p:nvPr/>
        </p:nvCxnSpPr>
        <p:spPr>
          <a:xfrm flipV="1">
            <a:off x="4266715" y="2122372"/>
            <a:ext cx="2738535" cy="203401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p:cNvCxnSpPr/>
          <p:nvPr/>
        </p:nvCxnSpPr>
        <p:spPr>
          <a:xfrm flipV="1">
            <a:off x="5111786" y="2173173"/>
            <a:ext cx="2441680" cy="219455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V="1">
            <a:off x="6007424" y="2727370"/>
            <a:ext cx="1054051" cy="2273006"/>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flipV="1">
            <a:off x="6588972" y="2723966"/>
            <a:ext cx="3193418" cy="2941398"/>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p:cNvCxnSpPr/>
          <p:nvPr/>
        </p:nvCxnSpPr>
        <p:spPr>
          <a:xfrm flipV="1">
            <a:off x="5764639" y="2747648"/>
            <a:ext cx="3438620" cy="2870352"/>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50" name="Rectangle 49"/>
          <p:cNvSpPr/>
          <p:nvPr/>
        </p:nvSpPr>
        <p:spPr>
          <a:xfrm>
            <a:off x="4161722" y="4039850"/>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p:cNvSpPr/>
          <p:nvPr/>
        </p:nvSpPr>
        <p:spPr>
          <a:xfrm>
            <a:off x="4998308" y="4260182"/>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p:cNvSpPr/>
          <p:nvPr/>
        </p:nvSpPr>
        <p:spPr>
          <a:xfrm>
            <a:off x="5869409" y="4896567"/>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5661314" y="5542328"/>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p:cNvSpPr/>
          <p:nvPr/>
        </p:nvSpPr>
        <p:spPr>
          <a:xfrm>
            <a:off x="6495372" y="5524399"/>
            <a:ext cx="187200" cy="187200"/>
          </a:xfrm>
          <a:prstGeom prst="rect">
            <a:avLst/>
          </a:prstGeom>
          <a:noFill/>
          <a:ln w="254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p:cNvSpPr txBox="1"/>
          <p:nvPr/>
        </p:nvSpPr>
        <p:spPr>
          <a:xfrm>
            <a:off x="713636" y="5294687"/>
            <a:ext cx="2888932" cy="1200329"/>
          </a:xfrm>
          <a:prstGeom prst="rect">
            <a:avLst/>
          </a:prstGeom>
          <a:noFill/>
        </p:spPr>
        <p:txBody>
          <a:bodyPr wrap="none" rtlCol="0">
            <a:spAutoFit/>
          </a:bodyPr>
          <a:lstStyle/>
          <a:p>
            <a:r>
              <a:rPr lang="en-US" sz="2400" dirty="0" smtClean="0"/>
              <a:t>16 color palette</a:t>
            </a:r>
          </a:p>
          <a:p>
            <a:pPr marL="285750" indent="-285750">
              <a:buFont typeface="Wingdings" charset="2"/>
              <a:buChar char="à"/>
            </a:pPr>
            <a:r>
              <a:rPr lang="en-US" sz="2400" dirty="0" smtClean="0">
                <a:sym typeface="Wingdings"/>
              </a:rPr>
              <a:t>need 4 bit per pixel</a:t>
            </a:r>
          </a:p>
          <a:p>
            <a:pPr marL="285750" indent="-285750">
              <a:buFont typeface="Wingdings" charset="2"/>
              <a:buChar char="à"/>
            </a:pPr>
            <a:r>
              <a:rPr lang="en-US" sz="2400" dirty="0" smtClean="0">
                <a:sym typeface="Wingdings"/>
              </a:rPr>
              <a:t>2 pixels per byte</a:t>
            </a:r>
            <a:endParaRPr lang="en-US" sz="24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28</a:t>
            </a:fld>
            <a:endParaRPr lang="en-US" dirty="0"/>
          </a:p>
        </p:txBody>
      </p:sp>
    </p:spTree>
    <p:extLst>
      <p:ext uri="{BB962C8B-B14F-4D97-AF65-F5344CB8AC3E}">
        <p14:creationId xmlns:p14="http://schemas.microsoft.com/office/powerpoint/2010/main" val="17781301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nodeType="withEffect">
                                  <p:stCondLst>
                                    <p:cond delay="0"/>
                                  </p:stCondLst>
                                  <p:childTnLst>
                                    <p:set>
                                      <p:cBhvr>
                                        <p:cTn id="9" dur="1" fill="hold">
                                          <p:stCondLst>
                                            <p:cond delay="0"/>
                                          </p:stCondLst>
                                        </p:cTn>
                                        <p:tgtEl>
                                          <p:spTgt spid="30"/>
                                        </p:tgtEl>
                                        <p:attrNameLst>
                                          <p:attrName>style.visibility</p:attrName>
                                        </p:attrNameLst>
                                      </p:cBhvr>
                                      <p:to>
                                        <p:strVal val="visible"/>
                                      </p:to>
                                    </p:set>
                                    <p:animEffect transition="in" filter="fade">
                                      <p:cBhvr>
                                        <p:cTn id="10" dur="500"/>
                                        <p:tgtEl>
                                          <p:spTgt spid="3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fade">
                                      <p:cBhvr>
                                        <p:cTn id="15" dur="500"/>
                                        <p:tgtEl>
                                          <p:spTgt spid="3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50"/>
                                        </p:tgtEl>
                                        <p:attrNameLst>
                                          <p:attrName>style.visibility</p:attrName>
                                        </p:attrNameLst>
                                      </p:cBhvr>
                                      <p:to>
                                        <p:strVal val="visible"/>
                                      </p:to>
                                    </p:set>
                                    <p:animEffect transition="in" filter="fade">
                                      <p:cBhvr>
                                        <p:cTn id="18" dur="500"/>
                                        <p:tgtEl>
                                          <p:spTgt spid="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52"/>
                                        </p:tgtEl>
                                        <p:attrNameLst>
                                          <p:attrName>style.visibility</p:attrName>
                                        </p:attrNameLst>
                                      </p:cBhvr>
                                      <p:to>
                                        <p:strVal val="visible"/>
                                      </p:to>
                                    </p:set>
                                    <p:animEffect transition="in" filter="fade">
                                      <p:cBhvr>
                                        <p:cTn id="21" dur="500"/>
                                        <p:tgtEl>
                                          <p:spTgt spid="52"/>
                                        </p:tgtEl>
                                      </p:cBhvr>
                                    </p:animEffect>
                                  </p:childTnLst>
                                </p:cTn>
                              </p:par>
                              <p:par>
                                <p:cTn id="22" presetID="10" presetClass="entr" presetSubtype="0" fill="hold" nodeType="withEffect">
                                  <p:stCondLst>
                                    <p:cond delay="0"/>
                                  </p:stCondLst>
                                  <p:childTnLst>
                                    <p:set>
                                      <p:cBhvr>
                                        <p:cTn id="23" dur="1" fill="hold">
                                          <p:stCondLst>
                                            <p:cond delay="0"/>
                                          </p:stCondLst>
                                        </p:cTn>
                                        <p:tgtEl>
                                          <p:spTgt spid="38"/>
                                        </p:tgtEl>
                                        <p:attrNameLst>
                                          <p:attrName>style.visibility</p:attrName>
                                        </p:attrNameLst>
                                      </p:cBhvr>
                                      <p:to>
                                        <p:strVal val="visible"/>
                                      </p:to>
                                    </p:set>
                                    <p:animEffect transition="in" filter="fade">
                                      <p:cBhvr>
                                        <p:cTn id="24" dur="500"/>
                                        <p:tgtEl>
                                          <p:spTgt spid="38"/>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54"/>
                                        </p:tgtEl>
                                        <p:attrNameLst>
                                          <p:attrName>style.visibility</p:attrName>
                                        </p:attrNameLst>
                                      </p:cBhvr>
                                      <p:to>
                                        <p:strVal val="visible"/>
                                      </p:to>
                                    </p:set>
                                    <p:animEffect transition="in" filter="fade">
                                      <p:cBhvr>
                                        <p:cTn id="27" dur="500"/>
                                        <p:tgtEl>
                                          <p:spTgt spid="54"/>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5"/>
                                        </p:tgtEl>
                                        <p:attrNameLst>
                                          <p:attrName>style.visibility</p:attrName>
                                        </p:attrNameLst>
                                      </p:cBhvr>
                                      <p:to>
                                        <p:strVal val="visible"/>
                                      </p:to>
                                    </p:set>
                                    <p:animEffect transition="in" filter="fade">
                                      <p:cBhvr>
                                        <p:cTn id="30" dur="500"/>
                                        <p:tgtEl>
                                          <p:spTgt spid="55"/>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56"/>
                                        </p:tgtEl>
                                        <p:attrNameLst>
                                          <p:attrName>style.visibility</p:attrName>
                                        </p:attrNameLst>
                                      </p:cBhvr>
                                      <p:to>
                                        <p:strVal val="visible"/>
                                      </p:to>
                                    </p:set>
                                    <p:animEffect transition="in" filter="fade">
                                      <p:cBhvr>
                                        <p:cTn id="33" dur="500"/>
                                        <p:tgtEl>
                                          <p:spTgt spid="56"/>
                                        </p:tgtEl>
                                      </p:cBhvr>
                                    </p:animEffect>
                                  </p:childTnLst>
                                </p:cTn>
                              </p:par>
                              <p:par>
                                <p:cTn id="34" presetID="10" presetClass="entr" presetSubtype="0" fill="hold" nodeType="withEffect">
                                  <p:stCondLst>
                                    <p:cond delay="0"/>
                                  </p:stCondLst>
                                  <p:childTnLst>
                                    <p:set>
                                      <p:cBhvr>
                                        <p:cTn id="35" dur="1" fill="hold">
                                          <p:stCondLst>
                                            <p:cond delay="0"/>
                                          </p:stCondLst>
                                        </p:cTn>
                                        <p:tgtEl>
                                          <p:spTgt spid="41"/>
                                        </p:tgtEl>
                                        <p:attrNameLst>
                                          <p:attrName>style.visibility</p:attrName>
                                        </p:attrNameLst>
                                      </p:cBhvr>
                                      <p:to>
                                        <p:strVal val="visible"/>
                                      </p:to>
                                    </p:set>
                                    <p:animEffect transition="in" filter="fade">
                                      <p:cBhvr>
                                        <p:cTn id="36" dur="500"/>
                                        <p:tgtEl>
                                          <p:spTgt spid="41"/>
                                        </p:tgtEl>
                                      </p:cBhvr>
                                    </p:animEffect>
                                  </p:childTnLst>
                                </p:cTn>
                              </p:par>
                              <p:par>
                                <p:cTn id="37" presetID="10" presetClass="entr" presetSubtype="0" fill="hold" nodeType="withEffect">
                                  <p:stCondLst>
                                    <p:cond delay="0"/>
                                  </p:stCondLst>
                                  <p:childTnLst>
                                    <p:set>
                                      <p:cBhvr>
                                        <p:cTn id="38" dur="1" fill="hold">
                                          <p:stCondLst>
                                            <p:cond delay="0"/>
                                          </p:stCondLst>
                                        </p:cTn>
                                        <p:tgtEl>
                                          <p:spTgt spid="45"/>
                                        </p:tgtEl>
                                        <p:attrNameLst>
                                          <p:attrName>style.visibility</p:attrName>
                                        </p:attrNameLst>
                                      </p:cBhvr>
                                      <p:to>
                                        <p:strVal val="visible"/>
                                      </p:to>
                                    </p:set>
                                    <p:animEffect transition="in" filter="fade">
                                      <p:cBhvr>
                                        <p:cTn id="39" dur="500"/>
                                        <p:tgtEl>
                                          <p:spTgt spid="45"/>
                                        </p:tgtEl>
                                      </p:cBhvr>
                                    </p:animEffect>
                                  </p:childTnLst>
                                </p:cTn>
                              </p:par>
                              <p:par>
                                <p:cTn id="40" presetID="10" presetClass="entr" presetSubtype="0" fill="hold" nodeType="withEffect">
                                  <p:stCondLst>
                                    <p:cond delay="0"/>
                                  </p:stCondLst>
                                  <p:childTnLst>
                                    <p:set>
                                      <p:cBhvr>
                                        <p:cTn id="41" dur="1" fill="hold">
                                          <p:stCondLst>
                                            <p:cond delay="0"/>
                                          </p:stCondLst>
                                        </p:cTn>
                                        <p:tgtEl>
                                          <p:spTgt spid="39"/>
                                        </p:tgtEl>
                                        <p:attrNameLst>
                                          <p:attrName>style.visibility</p:attrName>
                                        </p:attrNameLst>
                                      </p:cBhvr>
                                      <p:to>
                                        <p:strVal val="visible"/>
                                      </p:to>
                                    </p:set>
                                    <p:animEffect transition="in" filter="fade">
                                      <p:cBhvr>
                                        <p:cTn id="42" dur="500"/>
                                        <p:tgtEl>
                                          <p:spTgt spid="39"/>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8"/>
                                        </p:tgtEl>
                                        <p:attrNameLst>
                                          <p:attrName>style.visibility</p:attrName>
                                        </p:attrNameLst>
                                      </p:cBhvr>
                                      <p:to>
                                        <p:strVal val="visible"/>
                                      </p:to>
                                    </p:set>
                                    <p:animEffect transition="in" filter="fade">
                                      <p:cBhvr>
                                        <p:cTn id="47" dur="500"/>
                                        <p:tgtEl>
                                          <p:spTgt spid="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50" grpId="0" animBg="1"/>
      <p:bldP spid="52" grpId="0" animBg="1"/>
      <p:bldP spid="54" grpId="0" animBg="1"/>
      <p:bldP spid="55" grpId="0" animBg="1"/>
      <p:bldP spid="56" grpId="0" animBg="1"/>
      <p:bldP spid="58"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memory layout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4533" y="2383326"/>
            <a:ext cx="1986441" cy="461665"/>
          </a:xfrm>
          <a:prstGeom prst="rect">
            <a:avLst/>
          </a:prstGeom>
          <a:noFill/>
        </p:spPr>
        <p:txBody>
          <a:bodyPr wrap="none" rtlCol="0">
            <a:spAutoFit/>
          </a:bodyPr>
          <a:lstStyle/>
          <a:p>
            <a:r>
              <a:rPr lang="en-US" sz="2400" dirty="0" smtClean="0"/>
              <a:t>8,   13,  13,  12</a:t>
            </a:r>
            <a:endParaRPr lang="en-US" sz="2400" dirty="0"/>
          </a:p>
        </p:txBody>
      </p:sp>
      <p:grpSp>
        <p:nvGrpSpPr>
          <p:cNvPr id="27" name="Group 26"/>
          <p:cNvGrpSpPr/>
          <p:nvPr/>
        </p:nvGrpSpPr>
        <p:grpSpPr>
          <a:xfrm>
            <a:off x="4006426" y="1652366"/>
            <a:ext cx="7347374" cy="2120894"/>
            <a:chOff x="4006426" y="1652366"/>
            <a:chExt cx="7347374" cy="2120894"/>
          </a:xfrm>
        </p:grpSpPr>
        <p:sp>
          <p:nvSpPr>
            <p:cNvPr id="12" name="Rectangle 11"/>
            <p:cNvSpPr/>
            <p:nvPr/>
          </p:nvSpPr>
          <p:spPr>
            <a:xfrm>
              <a:off x="4006426"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867722" y="1655198"/>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29018"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90315"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38837" y="1695543"/>
              <a:ext cx="832279" cy="369332"/>
            </a:xfrm>
            <a:prstGeom prst="rect">
              <a:avLst/>
            </a:prstGeom>
            <a:noFill/>
          </p:spPr>
          <p:txBody>
            <a:bodyPr wrap="none" rtlCol="0">
              <a:spAutoFit/>
            </a:bodyPr>
            <a:lstStyle/>
            <a:p>
              <a:r>
                <a:rPr lang="en-US" dirty="0" smtClean="0"/>
                <a:t>Bank A</a:t>
              </a:r>
              <a:endParaRPr lang="en-US" dirty="0"/>
            </a:p>
          </p:txBody>
        </p:sp>
        <p:sp>
          <p:nvSpPr>
            <p:cNvPr id="17" name="TextBox 16"/>
            <p:cNvSpPr txBox="1"/>
            <p:nvPr/>
          </p:nvSpPr>
          <p:spPr>
            <a:xfrm>
              <a:off x="5917185" y="1695543"/>
              <a:ext cx="824265" cy="369332"/>
            </a:xfrm>
            <a:prstGeom prst="rect">
              <a:avLst/>
            </a:prstGeom>
            <a:noFill/>
          </p:spPr>
          <p:txBody>
            <a:bodyPr wrap="none" rtlCol="0">
              <a:spAutoFit/>
            </a:bodyPr>
            <a:lstStyle/>
            <a:p>
              <a:r>
                <a:rPr lang="en-US" dirty="0" smtClean="0"/>
                <a:t>Bank B</a:t>
              </a:r>
              <a:endParaRPr lang="en-US" dirty="0"/>
            </a:p>
          </p:txBody>
        </p:sp>
        <p:sp>
          <p:nvSpPr>
            <p:cNvPr id="18" name="TextBox 17"/>
            <p:cNvSpPr txBox="1"/>
            <p:nvPr/>
          </p:nvSpPr>
          <p:spPr>
            <a:xfrm>
              <a:off x="7786495" y="1695543"/>
              <a:ext cx="822661" cy="369332"/>
            </a:xfrm>
            <a:prstGeom prst="rect">
              <a:avLst/>
            </a:prstGeom>
            <a:noFill/>
          </p:spPr>
          <p:txBody>
            <a:bodyPr wrap="none" rtlCol="0">
              <a:spAutoFit/>
            </a:bodyPr>
            <a:lstStyle/>
            <a:p>
              <a:r>
                <a:rPr lang="en-US" dirty="0" smtClean="0"/>
                <a:t>Bank C</a:t>
              </a:r>
              <a:endParaRPr lang="en-US" dirty="0"/>
            </a:p>
          </p:txBody>
        </p:sp>
        <p:sp>
          <p:nvSpPr>
            <p:cNvPr id="19" name="TextBox 18"/>
            <p:cNvSpPr txBox="1"/>
            <p:nvPr/>
          </p:nvSpPr>
          <p:spPr>
            <a:xfrm>
              <a:off x="9649396" y="1695543"/>
              <a:ext cx="841897" cy="369332"/>
            </a:xfrm>
            <a:prstGeom prst="rect">
              <a:avLst/>
            </a:prstGeom>
            <a:noFill/>
          </p:spPr>
          <p:txBody>
            <a:bodyPr wrap="none" rtlCol="0">
              <a:spAutoFit/>
            </a:bodyPr>
            <a:lstStyle/>
            <a:p>
              <a:r>
                <a:rPr lang="en-US" dirty="0" smtClean="0"/>
                <a:t>Bank D</a:t>
              </a:r>
              <a:endParaRPr lang="en-US" dirty="0"/>
            </a:p>
          </p:txBody>
        </p:sp>
      </p:grpSp>
      <p:sp>
        <p:nvSpPr>
          <p:cNvPr id="3" name="Slide Number Placeholder 2"/>
          <p:cNvSpPr>
            <a:spLocks noGrp="1"/>
          </p:cNvSpPr>
          <p:nvPr>
            <p:ph type="sldNum" sz="quarter" idx="12"/>
          </p:nvPr>
        </p:nvSpPr>
        <p:spPr/>
        <p:txBody>
          <a:bodyPr/>
          <a:lstStyle/>
          <a:p>
            <a:fld id="{D57F1E4F-1CFF-5643-939E-217C01CDF565}" type="slidenum">
              <a:rPr lang="en-US" smtClean="0"/>
              <a:pPr/>
              <a:t>29</a:t>
            </a:fld>
            <a:endParaRPr lang="en-US" dirty="0"/>
          </a:p>
        </p:txBody>
      </p:sp>
    </p:spTree>
    <p:extLst>
      <p:ext uri="{BB962C8B-B14F-4D97-AF65-F5344CB8AC3E}">
        <p14:creationId xmlns:p14="http://schemas.microsoft.com/office/powerpoint/2010/main" val="19528660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fade">
                                      <p:cBhvr>
                                        <p:cTn id="7"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2252" t="2827"/>
          <a:stretch/>
        </p:blipFill>
        <p:spPr>
          <a:xfrm>
            <a:off x="531341" y="407771"/>
            <a:ext cx="4520917" cy="5449331"/>
          </a:xfrm>
          <a:prstGeom prst="rect">
            <a:avLst/>
          </a:prstGeom>
        </p:spPr>
      </p:pic>
      <p:sp>
        <p:nvSpPr>
          <p:cNvPr id="6" name="Shape 74"/>
          <p:cNvSpPr txBox="1">
            <a:spLocks/>
          </p:cNvSpPr>
          <p:nvPr/>
        </p:nvSpPr>
        <p:spPr>
          <a:xfrm>
            <a:off x="4832400" y="354474"/>
            <a:ext cx="6940500" cy="5678025"/>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panose="020B0604020202020204" pitchFamily="34" charset="0"/>
              <a:buNone/>
            </a:pPr>
            <a:endParaRPr lang="en" dirty="0"/>
          </a:p>
        </p:txBody>
      </p:sp>
      <p:sp>
        <p:nvSpPr>
          <p:cNvPr id="7" name="Shape 74"/>
          <p:cNvSpPr txBox="1">
            <a:spLocks/>
          </p:cNvSpPr>
          <p:nvPr/>
        </p:nvSpPr>
        <p:spPr>
          <a:xfrm>
            <a:off x="5886500" y="354474"/>
            <a:ext cx="6940500" cy="6109825"/>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panose="020B0604020202020204" pitchFamily="34" charset="0"/>
              <a:buNone/>
            </a:pPr>
            <a:r>
              <a:rPr lang="en" sz="2400" dirty="0" smtClean="0"/>
              <a:t>Duke </a:t>
            </a:r>
            <a:r>
              <a:rPr lang="en" sz="2400" dirty="0" err="1" smtClean="0"/>
              <a:t>Nukem</a:t>
            </a:r>
            <a:r>
              <a:rPr lang="en" sz="2400" dirty="0" smtClean="0"/>
              <a:t> II</a:t>
            </a:r>
            <a:endParaRPr lang="en-US" sz="2400" dirty="0" smtClean="0"/>
          </a:p>
          <a:p>
            <a:pPr>
              <a:lnSpc>
                <a:spcPct val="100000"/>
              </a:lnSpc>
              <a:spcBef>
                <a:spcPts val="0"/>
              </a:spcBef>
              <a:buFont typeface="Arial" panose="020B0604020202020204" pitchFamily="34" charset="0"/>
              <a:buNone/>
            </a:pPr>
            <a:endParaRPr lang="en" sz="1800" dirty="0" smtClean="0"/>
          </a:p>
          <a:p>
            <a:pPr>
              <a:lnSpc>
                <a:spcPct val="100000"/>
              </a:lnSpc>
              <a:spcBef>
                <a:spcPts val="0"/>
              </a:spcBef>
              <a:buFont typeface="Arial" panose="020B0604020202020204" pitchFamily="34" charset="0"/>
              <a:buNone/>
            </a:pPr>
            <a:r>
              <a:rPr lang="en" sz="1800" dirty="0" smtClean="0"/>
              <a:t>Released</a:t>
            </a:r>
            <a:r>
              <a:rPr lang="en-US" sz="1800" dirty="0" smtClean="0"/>
              <a:t>:</a:t>
            </a:r>
            <a:r>
              <a:rPr lang="en" sz="1800" dirty="0" smtClean="0"/>
              <a:t> Dec. 1993</a:t>
            </a:r>
          </a:p>
          <a:p>
            <a:pPr>
              <a:lnSpc>
                <a:spcPct val="100000"/>
              </a:lnSpc>
              <a:spcBef>
                <a:spcPts val="0"/>
              </a:spcBef>
              <a:buFont typeface="Arial" panose="020B0604020202020204" pitchFamily="34" charset="0"/>
              <a:buNone/>
            </a:pPr>
            <a:endParaRPr lang="en-US" sz="1800" dirty="0" smtClean="0"/>
          </a:p>
          <a:p>
            <a:pPr>
              <a:lnSpc>
                <a:spcPct val="100000"/>
              </a:lnSpc>
              <a:spcBef>
                <a:spcPts val="0"/>
              </a:spcBef>
              <a:buFont typeface="Arial" panose="020B0604020202020204" pitchFamily="34" charset="0"/>
              <a:buNone/>
            </a:pPr>
            <a:r>
              <a:rPr lang="en" sz="1800" dirty="0" smtClean="0"/>
              <a:t>Free shareware version (¼ of full content)</a:t>
            </a:r>
            <a:endParaRPr lang="en-US" sz="1800" dirty="0" smtClean="0"/>
          </a:p>
          <a:p>
            <a:pPr>
              <a:lnSpc>
                <a:spcPct val="100000"/>
              </a:lnSpc>
              <a:spcBef>
                <a:spcPts val="0"/>
              </a:spcBef>
              <a:buFont typeface="Arial" panose="020B0604020202020204" pitchFamily="34" charset="0"/>
              <a:buNone/>
            </a:pPr>
            <a:r>
              <a:rPr lang="en-US" sz="1800" dirty="0"/>
              <a:t>P</a:t>
            </a:r>
            <a:r>
              <a:rPr lang="en" sz="1800" dirty="0" smtClean="0"/>
              <a:t>aid full version</a:t>
            </a:r>
            <a:r>
              <a:rPr lang="en-US" sz="1800" dirty="0" smtClean="0"/>
              <a:t> ($ 35)</a:t>
            </a:r>
            <a:endParaRPr lang="en" sz="1800" dirty="0" smtClean="0"/>
          </a:p>
          <a:p>
            <a:pPr>
              <a:lnSpc>
                <a:spcPct val="100000"/>
              </a:lnSpc>
              <a:spcBef>
                <a:spcPts val="0"/>
              </a:spcBef>
              <a:spcAft>
                <a:spcPts val="1000"/>
              </a:spcAft>
              <a:buFont typeface="Arial" panose="020B0604020202020204" pitchFamily="34" charset="0"/>
              <a:buNone/>
            </a:pPr>
            <a:endParaRPr lang="en-US" sz="1800" dirty="0" smtClean="0"/>
          </a:p>
          <a:p>
            <a:pPr>
              <a:lnSpc>
                <a:spcPct val="100000"/>
              </a:lnSpc>
              <a:spcBef>
                <a:spcPts val="0"/>
              </a:spcBef>
              <a:spcAft>
                <a:spcPts val="1000"/>
              </a:spcAft>
              <a:buFont typeface="Arial" panose="020B0604020202020204" pitchFamily="34" charset="0"/>
              <a:buNone/>
            </a:pPr>
            <a:r>
              <a:rPr lang="en" sz="1800" dirty="0" smtClean="0"/>
              <a:t>System requirements:</a:t>
            </a:r>
          </a:p>
          <a:p>
            <a:pPr marL="457200">
              <a:lnSpc>
                <a:spcPct val="100000"/>
              </a:lnSpc>
              <a:spcBef>
                <a:spcPts val="0"/>
              </a:spcBef>
              <a:spcAft>
                <a:spcPts val="800"/>
              </a:spcAft>
            </a:pPr>
            <a:r>
              <a:rPr lang="en" sz="1800" dirty="0" smtClean="0"/>
              <a:t>286 CPU</a:t>
            </a:r>
            <a:r>
              <a:rPr lang="en-US" sz="1800" dirty="0" smtClean="0"/>
              <a:t> (386 recommended)</a:t>
            </a:r>
            <a:endParaRPr lang="en" sz="1800" dirty="0" smtClean="0"/>
          </a:p>
          <a:p>
            <a:pPr marL="457200">
              <a:lnSpc>
                <a:spcPct val="100000"/>
              </a:lnSpc>
              <a:spcBef>
                <a:spcPts val="0"/>
              </a:spcBef>
              <a:spcAft>
                <a:spcPts val="800"/>
              </a:spcAft>
            </a:pPr>
            <a:r>
              <a:rPr lang="en" sz="1800" dirty="0" smtClean="0"/>
              <a:t>560 KB RAM</a:t>
            </a:r>
          </a:p>
          <a:p>
            <a:pPr marL="457200">
              <a:lnSpc>
                <a:spcPct val="100000"/>
              </a:lnSpc>
              <a:spcBef>
                <a:spcPts val="0"/>
              </a:spcBef>
              <a:spcAft>
                <a:spcPts val="800"/>
              </a:spcAft>
            </a:pPr>
            <a:r>
              <a:rPr lang="en" sz="1800" dirty="0" smtClean="0"/>
              <a:t>MS-DOS 3.3</a:t>
            </a:r>
          </a:p>
          <a:p>
            <a:pPr marL="457200">
              <a:lnSpc>
                <a:spcPct val="100000"/>
              </a:lnSpc>
              <a:spcBef>
                <a:spcPts val="0"/>
              </a:spcBef>
              <a:spcAft>
                <a:spcPts val="800"/>
              </a:spcAft>
            </a:pPr>
            <a:r>
              <a:rPr lang="en" sz="1800" dirty="0" smtClean="0"/>
              <a:t>VGA-compatible video card</a:t>
            </a:r>
          </a:p>
          <a:p>
            <a:pPr>
              <a:lnSpc>
                <a:spcPct val="100000"/>
              </a:lnSpc>
              <a:spcBef>
                <a:spcPts val="0"/>
              </a:spcBef>
              <a:spcAft>
                <a:spcPts val="1000"/>
              </a:spcAft>
              <a:buFont typeface="Arial" panose="020B0604020202020204" pitchFamily="34" charset="0"/>
              <a:buNone/>
            </a:pPr>
            <a:r>
              <a:rPr lang="en" sz="1800" dirty="0" smtClean="0"/>
              <a:t>Optionally supported:</a:t>
            </a:r>
          </a:p>
          <a:p>
            <a:pPr marL="457200">
              <a:lnSpc>
                <a:spcPct val="100000"/>
              </a:lnSpc>
              <a:spcBef>
                <a:spcPts val="0"/>
              </a:spcBef>
              <a:spcAft>
                <a:spcPts val="800"/>
              </a:spcAft>
            </a:pPr>
            <a:r>
              <a:rPr lang="en" sz="1800" dirty="0" err="1" smtClean="0"/>
              <a:t>Soundblaster</a:t>
            </a:r>
            <a:r>
              <a:rPr lang="en" sz="1800" dirty="0" smtClean="0"/>
              <a:t> + </a:t>
            </a:r>
            <a:r>
              <a:rPr lang="en" sz="1800" dirty="0" err="1" smtClean="0"/>
              <a:t>AdLib</a:t>
            </a:r>
            <a:r>
              <a:rPr lang="en" sz="1800" dirty="0" smtClean="0"/>
              <a:t> sound cards</a:t>
            </a:r>
          </a:p>
          <a:p>
            <a:pPr marL="457200">
              <a:lnSpc>
                <a:spcPct val="100000"/>
              </a:lnSpc>
              <a:spcBef>
                <a:spcPts val="0"/>
              </a:spcBef>
              <a:spcAft>
                <a:spcPts val="800"/>
              </a:spcAft>
            </a:pPr>
            <a:r>
              <a:rPr lang="en" sz="1800" dirty="0" smtClean="0"/>
              <a:t>Joysticks</a:t>
            </a:r>
            <a:endParaRPr lang="en" sz="1800" dirty="0"/>
          </a:p>
        </p:txBody>
      </p:sp>
      <p:sp>
        <p:nvSpPr>
          <p:cNvPr id="8" name="Rectangle 7"/>
          <p:cNvSpPr/>
          <p:nvPr/>
        </p:nvSpPr>
        <p:spPr>
          <a:xfrm>
            <a:off x="342900" y="6463957"/>
            <a:ext cx="8597900" cy="369332"/>
          </a:xfrm>
          <a:prstGeom prst="rect">
            <a:avLst/>
          </a:prstGeom>
        </p:spPr>
        <p:txBody>
          <a:bodyPr wrap="square">
            <a:spAutoFit/>
          </a:bodyPr>
          <a:lstStyle/>
          <a:p>
            <a:r>
              <a:rPr lang="en-US" dirty="0"/>
              <a:t>http://</a:t>
            </a:r>
            <a:r>
              <a:rPr lang="en-US" dirty="0" err="1"/>
              <a:t>www.mobygames.com</a:t>
            </a:r>
            <a:r>
              <a:rPr lang="en-US" dirty="0"/>
              <a:t>/images/covers/l/21879-duke-nukem-ii-dos-front-cover.jpg</a:t>
            </a:r>
          </a:p>
        </p:txBody>
      </p:sp>
      <p:sp>
        <p:nvSpPr>
          <p:cNvPr id="2" name="Slide Number Placeholder 1"/>
          <p:cNvSpPr>
            <a:spLocks noGrp="1"/>
          </p:cNvSpPr>
          <p:nvPr>
            <p:ph type="sldNum" sz="quarter" idx="12"/>
          </p:nvPr>
        </p:nvSpPr>
        <p:spPr/>
        <p:txBody>
          <a:bodyPr/>
          <a:lstStyle/>
          <a:p>
            <a:fld id="{D57F1E4F-1CFF-5643-939E-217C01CDF565}" type="slidenum">
              <a:rPr lang="en-US" smtClean="0"/>
              <a:pPr/>
              <a:t>3</a:t>
            </a:fld>
            <a:endParaRPr lang="en-US" dirty="0"/>
          </a:p>
        </p:txBody>
      </p:sp>
    </p:spTree>
    <p:extLst>
      <p:ext uri="{BB962C8B-B14F-4D97-AF65-F5344CB8AC3E}">
        <p14:creationId xmlns:p14="http://schemas.microsoft.com/office/powerpoint/2010/main" val="209913539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memory layout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4533" y="2383326"/>
            <a:ext cx="1986441" cy="461665"/>
          </a:xfrm>
          <a:prstGeom prst="rect">
            <a:avLst/>
          </a:prstGeom>
          <a:noFill/>
        </p:spPr>
        <p:txBody>
          <a:bodyPr wrap="none" rtlCol="0">
            <a:spAutoFit/>
          </a:bodyPr>
          <a:lstStyle/>
          <a:p>
            <a:r>
              <a:rPr lang="en-US" sz="2400" dirty="0" smtClean="0"/>
              <a:t>8,   13,  13,  12</a:t>
            </a:r>
            <a:endParaRPr lang="en-US" sz="2400" dirty="0"/>
          </a:p>
        </p:txBody>
      </p:sp>
      <p:sp>
        <p:nvSpPr>
          <p:cNvPr id="12" name="Rectangle 11"/>
          <p:cNvSpPr/>
          <p:nvPr/>
        </p:nvSpPr>
        <p:spPr>
          <a:xfrm>
            <a:off x="4006426"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867722" y="1655198"/>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29018"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90315"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38837" y="1695543"/>
            <a:ext cx="832279" cy="369332"/>
          </a:xfrm>
          <a:prstGeom prst="rect">
            <a:avLst/>
          </a:prstGeom>
          <a:noFill/>
        </p:spPr>
        <p:txBody>
          <a:bodyPr wrap="none" rtlCol="0">
            <a:spAutoFit/>
          </a:bodyPr>
          <a:lstStyle/>
          <a:p>
            <a:r>
              <a:rPr lang="en-US" smtClean="0"/>
              <a:t>Bank A</a:t>
            </a:r>
            <a:endParaRPr lang="en-US"/>
          </a:p>
        </p:txBody>
      </p:sp>
      <p:sp>
        <p:nvSpPr>
          <p:cNvPr id="17" name="TextBox 16"/>
          <p:cNvSpPr txBox="1"/>
          <p:nvPr/>
        </p:nvSpPr>
        <p:spPr>
          <a:xfrm>
            <a:off x="5917185" y="1695543"/>
            <a:ext cx="824265" cy="369332"/>
          </a:xfrm>
          <a:prstGeom prst="rect">
            <a:avLst/>
          </a:prstGeom>
          <a:noFill/>
        </p:spPr>
        <p:txBody>
          <a:bodyPr wrap="none" rtlCol="0">
            <a:spAutoFit/>
          </a:bodyPr>
          <a:lstStyle/>
          <a:p>
            <a:r>
              <a:rPr lang="en-US" dirty="0" smtClean="0"/>
              <a:t>Bank B</a:t>
            </a:r>
            <a:endParaRPr lang="en-US" dirty="0"/>
          </a:p>
        </p:txBody>
      </p:sp>
      <p:sp>
        <p:nvSpPr>
          <p:cNvPr id="18" name="TextBox 17"/>
          <p:cNvSpPr txBox="1"/>
          <p:nvPr/>
        </p:nvSpPr>
        <p:spPr>
          <a:xfrm>
            <a:off x="7786495" y="1695543"/>
            <a:ext cx="822661" cy="369332"/>
          </a:xfrm>
          <a:prstGeom prst="rect">
            <a:avLst/>
          </a:prstGeom>
          <a:noFill/>
        </p:spPr>
        <p:txBody>
          <a:bodyPr wrap="none" rtlCol="0">
            <a:spAutoFit/>
          </a:bodyPr>
          <a:lstStyle/>
          <a:p>
            <a:r>
              <a:rPr lang="en-US" dirty="0" smtClean="0"/>
              <a:t>Bank C</a:t>
            </a:r>
            <a:endParaRPr lang="en-US" dirty="0"/>
          </a:p>
        </p:txBody>
      </p:sp>
      <p:sp>
        <p:nvSpPr>
          <p:cNvPr id="19" name="TextBox 18"/>
          <p:cNvSpPr txBox="1"/>
          <p:nvPr/>
        </p:nvSpPr>
        <p:spPr>
          <a:xfrm>
            <a:off x="9649396" y="1695543"/>
            <a:ext cx="841897" cy="369332"/>
          </a:xfrm>
          <a:prstGeom prst="rect">
            <a:avLst/>
          </a:prstGeom>
          <a:noFill/>
        </p:spPr>
        <p:txBody>
          <a:bodyPr wrap="none" rtlCol="0">
            <a:spAutoFit/>
          </a:bodyPr>
          <a:lstStyle/>
          <a:p>
            <a:r>
              <a:rPr lang="en-US" dirty="0" smtClean="0"/>
              <a:t>Bank D</a:t>
            </a:r>
            <a:endParaRPr lang="en-US" dirty="0"/>
          </a:p>
        </p:txBody>
      </p:sp>
      <p:sp>
        <p:nvSpPr>
          <p:cNvPr id="7" name="TextBox 6"/>
          <p:cNvSpPr txBox="1"/>
          <p:nvPr/>
        </p:nvSpPr>
        <p:spPr>
          <a:xfrm>
            <a:off x="4038837" y="3401096"/>
            <a:ext cx="301686" cy="369332"/>
          </a:xfrm>
          <a:prstGeom prst="rect">
            <a:avLst/>
          </a:prstGeom>
          <a:noFill/>
        </p:spPr>
        <p:txBody>
          <a:bodyPr wrap="none" rtlCol="0">
            <a:spAutoFit/>
          </a:bodyPr>
          <a:lstStyle/>
          <a:p>
            <a:r>
              <a:rPr lang="en-US" smtClean="0"/>
              <a:t>1</a:t>
            </a:r>
            <a:endParaRPr lang="en-US"/>
          </a:p>
        </p:txBody>
      </p:sp>
      <p:sp>
        <p:nvSpPr>
          <p:cNvPr id="21" name="TextBox 20"/>
          <p:cNvSpPr txBox="1"/>
          <p:nvPr/>
        </p:nvSpPr>
        <p:spPr>
          <a:xfrm>
            <a:off x="5867722" y="3401096"/>
            <a:ext cx="301686" cy="369332"/>
          </a:xfrm>
          <a:prstGeom prst="rect">
            <a:avLst/>
          </a:prstGeom>
          <a:noFill/>
        </p:spPr>
        <p:txBody>
          <a:bodyPr wrap="none" rtlCol="0">
            <a:spAutoFit/>
          </a:bodyPr>
          <a:lstStyle/>
          <a:p>
            <a:r>
              <a:rPr lang="en-US" dirty="0"/>
              <a:t>0</a:t>
            </a:r>
          </a:p>
        </p:txBody>
      </p:sp>
      <p:sp>
        <p:nvSpPr>
          <p:cNvPr id="22" name="TextBox 21"/>
          <p:cNvSpPr txBox="1"/>
          <p:nvPr/>
        </p:nvSpPr>
        <p:spPr>
          <a:xfrm>
            <a:off x="7727423" y="3401096"/>
            <a:ext cx="301686" cy="369332"/>
          </a:xfrm>
          <a:prstGeom prst="rect">
            <a:avLst/>
          </a:prstGeom>
          <a:noFill/>
        </p:spPr>
        <p:txBody>
          <a:bodyPr wrap="none" rtlCol="0">
            <a:spAutoFit/>
          </a:bodyPr>
          <a:lstStyle/>
          <a:p>
            <a:r>
              <a:rPr lang="en-US"/>
              <a:t>0</a:t>
            </a:r>
          </a:p>
        </p:txBody>
      </p:sp>
      <p:sp>
        <p:nvSpPr>
          <p:cNvPr id="24" name="TextBox 23"/>
          <p:cNvSpPr txBox="1"/>
          <p:nvPr/>
        </p:nvSpPr>
        <p:spPr>
          <a:xfrm>
            <a:off x="9590314" y="3401096"/>
            <a:ext cx="301686" cy="369332"/>
          </a:xfrm>
          <a:prstGeom prst="rect">
            <a:avLst/>
          </a:prstGeom>
          <a:noFill/>
        </p:spPr>
        <p:txBody>
          <a:bodyPr wrap="none" rtlCol="0">
            <a:spAutoFit/>
          </a:bodyPr>
          <a:lstStyle/>
          <a:p>
            <a:r>
              <a:rPr lang="en-US"/>
              <a:t>0</a:t>
            </a:r>
          </a:p>
        </p:txBody>
      </p:sp>
      <p:sp>
        <p:nvSpPr>
          <p:cNvPr id="23" name="Rectangle 22"/>
          <p:cNvSpPr/>
          <p:nvPr/>
        </p:nvSpPr>
        <p:spPr>
          <a:xfrm flipH="1">
            <a:off x="838200" y="3682773"/>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p:cNvSpPr txBox="1"/>
          <p:nvPr/>
        </p:nvSpPr>
        <p:spPr>
          <a:xfrm>
            <a:off x="1420047" y="3682773"/>
            <a:ext cx="1643399" cy="461665"/>
          </a:xfrm>
          <a:prstGeom prst="rect">
            <a:avLst/>
          </a:prstGeom>
          <a:noFill/>
        </p:spPr>
        <p:txBody>
          <a:bodyPr wrap="none" rtlCol="0">
            <a:spAutoFit/>
          </a:bodyPr>
          <a:lstStyle/>
          <a:p>
            <a:r>
              <a:rPr lang="en-US" sz="2400" dirty="0" smtClean="0"/>
              <a:t>  8 </a:t>
            </a:r>
            <a:r>
              <a:rPr lang="en-US" sz="2400" dirty="0" smtClean="0">
                <a:sym typeface="Wingdings"/>
              </a:rPr>
              <a:t> 1000</a:t>
            </a:r>
            <a:r>
              <a:rPr lang="en-US" sz="2400" baseline="-25000" dirty="0" smtClean="0">
                <a:sym typeface="Wingdings"/>
              </a:rPr>
              <a:t>2</a:t>
            </a:r>
            <a:endParaRPr lang="en-US" sz="2400" baseline="-25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30</a:t>
            </a:fld>
            <a:endParaRPr lang="en-US" dirty="0"/>
          </a:p>
        </p:txBody>
      </p:sp>
    </p:spTree>
    <p:extLst>
      <p:ext uri="{BB962C8B-B14F-4D97-AF65-F5344CB8AC3E}">
        <p14:creationId xmlns:p14="http://schemas.microsoft.com/office/powerpoint/2010/main" val="182667146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memory layout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4533" y="2383326"/>
            <a:ext cx="1986441" cy="461665"/>
          </a:xfrm>
          <a:prstGeom prst="rect">
            <a:avLst/>
          </a:prstGeom>
          <a:noFill/>
        </p:spPr>
        <p:txBody>
          <a:bodyPr wrap="none" rtlCol="0">
            <a:spAutoFit/>
          </a:bodyPr>
          <a:lstStyle/>
          <a:p>
            <a:r>
              <a:rPr lang="en-US" sz="2400" dirty="0" smtClean="0"/>
              <a:t>8,   13,  13,  12</a:t>
            </a:r>
            <a:endParaRPr lang="en-US" sz="2400" dirty="0"/>
          </a:p>
        </p:txBody>
      </p:sp>
      <p:sp>
        <p:nvSpPr>
          <p:cNvPr id="12" name="Rectangle 11"/>
          <p:cNvSpPr/>
          <p:nvPr/>
        </p:nvSpPr>
        <p:spPr>
          <a:xfrm>
            <a:off x="4006426"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867722" y="1655198"/>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29018"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90315"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38837" y="1695543"/>
            <a:ext cx="832279" cy="369332"/>
          </a:xfrm>
          <a:prstGeom prst="rect">
            <a:avLst/>
          </a:prstGeom>
          <a:noFill/>
        </p:spPr>
        <p:txBody>
          <a:bodyPr wrap="none" rtlCol="0">
            <a:spAutoFit/>
          </a:bodyPr>
          <a:lstStyle/>
          <a:p>
            <a:r>
              <a:rPr lang="en-US" smtClean="0"/>
              <a:t>Bank A</a:t>
            </a:r>
            <a:endParaRPr lang="en-US"/>
          </a:p>
        </p:txBody>
      </p:sp>
      <p:sp>
        <p:nvSpPr>
          <p:cNvPr id="17" name="TextBox 16"/>
          <p:cNvSpPr txBox="1"/>
          <p:nvPr/>
        </p:nvSpPr>
        <p:spPr>
          <a:xfrm>
            <a:off x="5917185" y="1695543"/>
            <a:ext cx="824265" cy="369332"/>
          </a:xfrm>
          <a:prstGeom prst="rect">
            <a:avLst/>
          </a:prstGeom>
          <a:noFill/>
        </p:spPr>
        <p:txBody>
          <a:bodyPr wrap="none" rtlCol="0">
            <a:spAutoFit/>
          </a:bodyPr>
          <a:lstStyle/>
          <a:p>
            <a:r>
              <a:rPr lang="en-US" dirty="0" smtClean="0"/>
              <a:t>Bank B</a:t>
            </a:r>
            <a:endParaRPr lang="en-US" dirty="0"/>
          </a:p>
        </p:txBody>
      </p:sp>
      <p:sp>
        <p:nvSpPr>
          <p:cNvPr id="18" name="TextBox 17"/>
          <p:cNvSpPr txBox="1"/>
          <p:nvPr/>
        </p:nvSpPr>
        <p:spPr>
          <a:xfrm>
            <a:off x="7786495" y="1695543"/>
            <a:ext cx="822661" cy="369332"/>
          </a:xfrm>
          <a:prstGeom prst="rect">
            <a:avLst/>
          </a:prstGeom>
          <a:noFill/>
        </p:spPr>
        <p:txBody>
          <a:bodyPr wrap="none" rtlCol="0">
            <a:spAutoFit/>
          </a:bodyPr>
          <a:lstStyle/>
          <a:p>
            <a:r>
              <a:rPr lang="en-US" dirty="0" smtClean="0"/>
              <a:t>Bank C</a:t>
            </a:r>
            <a:endParaRPr lang="en-US" dirty="0"/>
          </a:p>
        </p:txBody>
      </p:sp>
      <p:sp>
        <p:nvSpPr>
          <p:cNvPr id="19" name="TextBox 18"/>
          <p:cNvSpPr txBox="1"/>
          <p:nvPr/>
        </p:nvSpPr>
        <p:spPr>
          <a:xfrm>
            <a:off x="9649396" y="1695543"/>
            <a:ext cx="841897" cy="369332"/>
          </a:xfrm>
          <a:prstGeom prst="rect">
            <a:avLst/>
          </a:prstGeom>
          <a:noFill/>
        </p:spPr>
        <p:txBody>
          <a:bodyPr wrap="none" rtlCol="0">
            <a:spAutoFit/>
          </a:bodyPr>
          <a:lstStyle/>
          <a:p>
            <a:r>
              <a:rPr lang="en-US" dirty="0" smtClean="0"/>
              <a:t>Bank D</a:t>
            </a:r>
            <a:endParaRPr lang="en-US" dirty="0"/>
          </a:p>
        </p:txBody>
      </p:sp>
      <p:sp>
        <p:nvSpPr>
          <p:cNvPr id="7" name="TextBox 6"/>
          <p:cNvSpPr txBox="1"/>
          <p:nvPr/>
        </p:nvSpPr>
        <p:spPr>
          <a:xfrm>
            <a:off x="4038837" y="3401096"/>
            <a:ext cx="529312" cy="369332"/>
          </a:xfrm>
          <a:prstGeom prst="rect">
            <a:avLst/>
          </a:prstGeom>
          <a:noFill/>
        </p:spPr>
        <p:txBody>
          <a:bodyPr wrap="none" rtlCol="0">
            <a:spAutoFit/>
          </a:bodyPr>
          <a:lstStyle/>
          <a:p>
            <a:r>
              <a:rPr lang="en-US" dirty="0" smtClean="0"/>
              <a:t>1, 1</a:t>
            </a:r>
            <a:endParaRPr lang="en-US" dirty="0"/>
          </a:p>
        </p:txBody>
      </p:sp>
      <p:sp>
        <p:nvSpPr>
          <p:cNvPr id="21" name="TextBox 20"/>
          <p:cNvSpPr txBox="1"/>
          <p:nvPr/>
        </p:nvSpPr>
        <p:spPr>
          <a:xfrm>
            <a:off x="5867722" y="3401096"/>
            <a:ext cx="529312" cy="369332"/>
          </a:xfrm>
          <a:prstGeom prst="rect">
            <a:avLst/>
          </a:prstGeom>
          <a:noFill/>
        </p:spPr>
        <p:txBody>
          <a:bodyPr wrap="none" rtlCol="0">
            <a:spAutoFit/>
          </a:bodyPr>
          <a:lstStyle/>
          <a:p>
            <a:r>
              <a:rPr lang="en-US" dirty="0" smtClean="0"/>
              <a:t>0, 1</a:t>
            </a:r>
            <a:endParaRPr lang="en-US" dirty="0"/>
          </a:p>
        </p:txBody>
      </p:sp>
      <p:sp>
        <p:nvSpPr>
          <p:cNvPr id="22" name="TextBox 21"/>
          <p:cNvSpPr txBox="1"/>
          <p:nvPr/>
        </p:nvSpPr>
        <p:spPr>
          <a:xfrm>
            <a:off x="7727423" y="3401096"/>
            <a:ext cx="529312" cy="369332"/>
          </a:xfrm>
          <a:prstGeom prst="rect">
            <a:avLst/>
          </a:prstGeom>
          <a:noFill/>
        </p:spPr>
        <p:txBody>
          <a:bodyPr wrap="none" rtlCol="0">
            <a:spAutoFit/>
          </a:bodyPr>
          <a:lstStyle/>
          <a:p>
            <a:r>
              <a:rPr lang="en-US" dirty="0" smtClean="0"/>
              <a:t>0, 0</a:t>
            </a:r>
            <a:endParaRPr lang="en-US" dirty="0"/>
          </a:p>
        </p:txBody>
      </p:sp>
      <p:sp>
        <p:nvSpPr>
          <p:cNvPr id="24" name="TextBox 23"/>
          <p:cNvSpPr txBox="1"/>
          <p:nvPr/>
        </p:nvSpPr>
        <p:spPr>
          <a:xfrm>
            <a:off x="9590314" y="3401096"/>
            <a:ext cx="529312" cy="369332"/>
          </a:xfrm>
          <a:prstGeom prst="rect">
            <a:avLst/>
          </a:prstGeom>
          <a:noFill/>
        </p:spPr>
        <p:txBody>
          <a:bodyPr wrap="none" rtlCol="0">
            <a:spAutoFit/>
          </a:bodyPr>
          <a:lstStyle/>
          <a:p>
            <a:r>
              <a:rPr lang="en-US" dirty="0" smtClean="0"/>
              <a:t>0, 1</a:t>
            </a:r>
            <a:endParaRPr lang="en-US" dirty="0"/>
          </a:p>
        </p:txBody>
      </p:sp>
      <p:sp>
        <p:nvSpPr>
          <p:cNvPr id="27" name="Rectangle 26"/>
          <p:cNvSpPr/>
          <p:nvPr/>
        </p:nvSpPr>
        <p:spPr>
          <a:xfrm flipH="1">
            <a:off x="838200" y="3682773"/>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420047" y="3682773"/>
            <a:ext cx="1643399" cy="461665"/>
          </a:xfrm>
          <a:prstGeom prst="rect">
            <a:avLst/>
          </a:prstGeom>
          <a:noFill/>
        </p:spPr>
        <p:txBody>
          <a:bodyPr wrap="none" rtlCol="0">
            <a:spAutoFit/>
          </a:bodyPr>
          <a:lstStyle/>
          <a:p>
            <a:r>
              <a:rPr lang="en-US" sz="2400" dirty="0" smtClean="0"/>
              <a:t>  8 </a:t>
            </a:r>
            <a:r>
              <a:rPr lang="en-US" sz="2400" dirty="0" smtClean="0">
                <a:sym typeface="Wingdings"/>
              </a:rPr>
              <a:t> 1000</a:t>
            </a:r>
            <a:r>
              <a:rPr lang="en-US" sz="2400" baseline="-25000" dirty="0" smtClean="0">
                <a:sym typeface="Wingdings"/>
              </a:rPr>
              <a:t>2</a:t>
            </a:r>
            <a:endParaRPr lang="en-US" sz="2400" baseline="-25000" dirty="0"/>
          </a:p>
        </p:txBody>
      </p:sp>
      <p:sp>
        <p:nvSpPr>
          <p:cNvPr id="29" name="Rectangle 28"/>
          <p:cNvSpPr/>
          <p:nvPr/>
        </p:nvSpPr>
        <p:spPr>
          <a:xfrm flipH="1">
            <a:off x="838200" y="4329076"/>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420047" y="4352243"/>
            <a:ext cx="1661032" cy="461665"/>
          </a:xfrm>
          <a:prstGeom prst="rect">
            <a:avLst/>
          </a:prstGeom>
          <a:noFill/>
        </p:spPr>
        <p:txBody>
          <a:bodyPr wrap="none" rtlCol="0">
            <a:spAutoFit/>
          </a:bodyPr>
          <a:lstStyle/>
          <a:p>
            <a:r>
              <a:rPr lang="en-US" sz="2400" dirty="0" smtClean="0"/>
              <a:t>13 </a:t>
            </a:r>
            <a:r>
              <a:rPr lang="en-US" sz="2400" dirty="0" smtClean="0">
                <a:sym typeface="Wingdings"/>
              </a:rPr>
              <a:t> 1101</a:t>
            </a:r>
            <a:r>
              <a:rPr lang="en-US" sz="2400" baseline="-25000" dirty="0" smtClean="0">
                <a:sym typeface="Wingdings"/>
              </a:rPr>
              <a:t>2</a:t>
            </a:r>
            <a:endParaRPr lang="en-US" sz="2400" baseline="-25000" dirty="0"/>
          </a:p>
        </p:txBody>
      </p:sp>
      <p:sp>
        <p:nvSpPr>
          <p:cNvPr id="3" name="Slide Number Placeholder 2"/>
          <p:cNvSpPr>
            <a:spLocks noGrp="1"/>
          </p:cNvSpPr>
          <p:nvPr>
            <p:ph type="sldNum" sz="quarter" idx="12"/>
          </p:nvPr>
        </p:nvSpPr>
        <p:spPr/>
        <p:txBody>
          <a:bodyPr/>
          <a:lstStyle/>
          <a:p>
            <a:fld id="{D57F1E4F-1CFF-5643-939E-217C01CDF565}" type="slidenum">
              <a:rPr lang="en-US" smtClean="0"/>
              <a:pPr/>
              <a:t>31</a:t>
            </a:fld>
            <a:endParaRPr lang="en-US" dirty="0"/>
          </a:p>
        </p:txBody>
      </p:sp>
    </p:spTree>
    <p:extLst>
      <p:ext uri="{BB962C8B-B14F-4D97-AF65-F5344CB8AC3E}">
        <p14:creationId xmlns:p14="http://schemas.microsoft.com/office/powerpoint/2010/main" val="44101070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Planar memory layout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p:cNvSpPr txBox="1"/>
          <p:nvPr/>
        </p:nvSpPr>
        <p:spPr>
          <a:xfrm>
            <a:off x="944533" y="2383326"/>
            <a:ext cx="1986441" cy="461665"/>
          </a:xfrm>
          <a:prstGeom prst="rect">
            <a:avLst/>
          </a:prstGeom>
          <a:noFill/>
        </p:spPr>
        <p:txBody>
          <a:bodyPr wrap="none" rtlCol="0">
            <a:spAutoFit/>
          </a:bodyPr>
          <a:lstStyle/>
          <a:p>
            <a:r>
              <a:rPr lang="en-US" sz="2400" dirty="0" smtClean="0"/>
              <a:t>8,   13,  13,  12</a:t>
            </a:r>
            <a:endParaRPr lang="en-US" sz="2400" dirty="0"/>
          </a:p>
        </p:txBody>
      </p:sp>
      <p:sp>
        <p:nvSpPr>
          <p:cNvPr id="12" name="Rectangle 11"/>
          <p:cNvSpPr/>
          <p:nvPr/>
        </p:nvSpPr>
        <p:spPr>
          <a:xfrm>
            <a:off x="4006426"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p:cNvSpPr/>
          <p:nvPr/>
        </p:nvSpPr>
        <p:spPr>
          <a:xfrm>
            <a:off x="5867722" y="1655198"/>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p:cNvSpPr/>
          <p:nvPr/>
        </p:nvSpPr>
        <p:spPr>
          <a:xfrm>
            <a:off x="7729018"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p:cNvSpPr/>
          <p:nvPr/>
        </p:nvSpPr>
        <p:spPr>
          <a:xfrm>
            <a:off x="9590315" y="1652366"/>
            <a:ext cx="1763485" cy="211806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p:cNvSpPr txBox="1"/>
          <p:nvPr/>
        </p:nvSpPr>
        <p:spPr>
          <a:xfrm>
            <a:off x="4038837" y="1695543"/>
            <a:ext cx="832279" cy="369332"/>
          </a:xfrm>
          <a:prstGeom prst="rect">
            <a:avLst/>
          </a:prstGeom>
          <a:noFill/>
        </p:spPr>
        <p:txBody>
          <a:bodyPr wrap="none" rtlCol="0">
            <a:spAutoFit/>
          </a:bodyPr>
          <a:lstStyle/>
          <a:p>
            <a:r>
              <a:rPr lang="en-US" smtClean="0"/>
              <a:t>Bank A</a:t>
            </a:r>
            <a:endParaRPr lang="en-US"/>
          </a:p>
        </p:txBody>
      </p:sp>
      <p:sp>
        <p:nvSpPr>
          <p:cNvPr id="17" name="TextBox 16"/>
          <p:cNvSpPr txBox="1"/>
          <p:nvPr/>
        </p:nvSpPr>
        <p:spPr>
          <a:xfrm>
            <a:off x="5917185" y="1695543"/>
            <a:ext cx="824265" cy="369332"/>
          </a:xfrm>
          <a:prstGeom prst="rect">
            <a:avLst/>
          </a:prstGeom>
          <a:noFill/>
        </p:spPr>
        <p:txBody>
          <a:bodyPr wrap="none" rtlCol="0">
            <a:spAutoFit/>
          </a:bodyPr>
          <a:lstStyle/>
          <a:p>
            <a:r>
              <a:rPr lang="en-US" dirty="0" smtClean="0"/>
              <a:t>Bank B</a:t>
            </a:r>
            <a:endParaRPr lang="en-US" dirty="0"/>
          </a:p>
        </p:txBody>
      </p:sp>
      <p:sp>
        <p:nvSpPr>
          <p:cNvPr id="18" name="TextBox 17"/>
          <p:cNvSpPr txBox="1"/>
          <p:nvPr/>
        </p:nvSpPr>
        <p:spPr>
          <a:xfrm>
            <a:off x="7786495" y="1695543"/>
            <a:ext cx="822661" cy="369332"/>
          </a:xfrm>
          <a:prstGeom prst="rect">
            <a:avLst/>
          </a:prstGeom>
          <a:noFill/>
        </p:spPr>
        <p:txBody>
          <a:bodyPr wrap="none" rtlCol="0">
            <a:spAutoFit/>
          </a:bodyPr>
          <a:lstStyle/>
          <a:p>
            <a:r>
              <a:rPr lang="en-US" dirty="0" smtClean="0"/>
              <a:t>Bank C</a:t>
            </a:r>
            <a:endParaRPr lang="en-US" dirty="0"/>
          </a:p>
        </p:txBody>
      </p:sp>
      <p:sp>
        <p:nvSpPr>
          <p:cNvPr id="19" name="TextBox 18"/>
          <p:cNvSpPr txBox="1"/>
          <p:nvPr/>
        </p:nvSpPr>
        <p:spPr>
          <a:xfrm>
            <a:off x="9649396" y="1695543"/>
            <a:ext cx="841897" cy="369332"/>
          </a:xfrm>
          <a:prstGeom prst="rect">
            <a:avLst/>
          </a:prstGeom>
          <a:noFill/>
        </p:spPr>
        <p:txBody>
          <a:bodyPr wrap="none" rtlCol="0">
            <a:spAutoFit/>
          </a:bodyPr>
          <a:lstStyle/>
          <a:p>
            <a:r>
              <a:rPr lang="en-US" dirty="0" smtClean="0"/>
              <a:t>Bank D</a:t>
            </a:r>
            <a:endParaRPr lang="en-US" dirty="0"/>
          </a:p>
        </p:txBody>
      </p:sp>
      <p:sp>
        <p:nvSpPr>
          <p:cNvPr id="20" name="Rectangle 19"/>
          <p:cNvSpPr/>
          <p:nvPr/>
        </p:nvSpPr>
        <p:spPr>
          <a:xfrm flipH="1">
            <a:off x="838200" y="3682773"/>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p:cNvSpPr txBox="1"/>
          <p:nvPr/>
        </p:nvSpPr>
        <p:spPr>
          <a:xfrm>
            <a:off x="1420047" y="3682773"/>
            <a:ext cx="1643399" cy="461665"/>
          </a:xfrm>
          <a:prstGeom prst="rect">
            <a:avLst/>
          </a:prstGeom>
          <a:noFill/>
        </p:spPr>
        <p:txBody>
          <a:bodyPr wrap="none" rtlCol="0">
            <a:spAutoFit/>
          </a:bodyPr>
          <a:lstStyle/>
          <a:p>
            <a:r>
              <a:rPr lang="en-US" sz="2400" dirty="0" smtClean="0"/>
              <a:t>  8 </a:t>
            </a:r>
            <a:r>
              <a:rPr lang="en-US" sz="2400" dirty="0" smtClean="0">
                <a:sym typeface="Wingdings"/>
              </a:rPr>
              <a:t> 1000</a:t>
            </a:r>
            <a:r>
              <a:rPr lang="en-US" sz="2400" baseline="-25000" dirty="0" smtClean="0">
                <a:sym typeface="Wingdings"/>
              </a:rPr>
              <a:t>2</a:t>
            </a:r>
            <a:endParaRPr lang="en-US" sz="2400" baseline="-25000" dirty="0"/>
          </a:p>
        </p:txBody>
      </p:sp>
      <p:sp>
        <p:nvSpPr>
          <p:cNvPr id="7" name="TextBox 6"/>
          <p:cNvSpPr txBox="1"/>
          <p:nvPr/>
        </p:nvSpPr>
        <p:spPr>
          <a:xfrm>
            <a:off x="4038837" y="3401096"/>
            <a:ext cx="984565" cy="369332"/>
          </a:xfrm>
          <a:prstGeom prst="rect">
            <a:avLst/>
          </a:prstGeom>
          <a:noFill/>
        </p:spPr>
        <p:txBody>
          <a:bodyPr wrap="none" rtlCol="0">
            <a:spAutoFit/>
          </a:bodyPr>
          <a:lstStyle/>
          <a:p>
            <a:r>
              <a:rPr lang="en-US" dirty="0" smtClean="0"/>
              <a:t>1, 1, 1, 1</a:t>
            </a:r>
            <a:endParaRPr lang="en-US" dirty="0"/>
          </a:p>
        </p:txBody>
      </p:sp>
      <p:sp>
        <p:nvSpPr>
          <p:cNvPr id="21" name="TextBox 20"/>
          <p:cNvSpPr txBox="1"/>
          <p:nvPr/>
        </p:nvSpPr>
        <p:spPr>
          <a:xfrm>
            <a:off x="5867722" y="3401096"/>
            <a:ext cx="984565" cy="369332"/>
          </a:xfrm>
          <a:prstGeom prst="rect">
            <a:avLst/>
          </a:prstGeom>
          <a:noFill/>
        </p:spPr>
        <p:txBody>
          <a:bodyPr wrap="none" rtlCol="0">
            <a:spAutoFit/>
          </a:bodyPr>
          <a:lstStyle/>
          <a:p>
            <a:r>
              <a:rPr lang="en-US" dirty="0" smtClean="0"/>
              <a:t>0, 1, 1, 1</a:t>
            </a:r>
            <a:endParaRPr lang="en-US" dirty="0"/>
          </a:p>
        </p:txBody>
      </p:sp>
      <p:sp>
        <p:nvSpPr>
          <p:cNvPr id="22" name="TextBox 21"/>
          <p:cNvSpPr txBox="1"/>
          <p:nvPr/>
        </p:nvSpPr>
        <p:spPr>
          <a:xfrm>
            <a:off x="7727423" y="3401096"/>
            <a:ext cx="984565" cy="369332"/>
          </a:xfrm>
          <a:prstGeom prst="rect">
            <a:avLst/>
          </a:prstGeom>
          <a:noFill/>
        </p:spPr>
        <p:txBody>
          <a:bodyPr wrap="none" rtlCol="0">
            <a:spAutoFit/>
          </a:bodyPr>
          <a:lstStyle/>
          <a:p>
            <a:r>
              <a:rPr lang="en-US" dirty="0" smtClean="0"/>
              <a:t>0, 0, 0, 0</a:t>
            </a:r>
            <a:endParaRPr lang="en-US" dirty="0"/>
          </a:p>
        </p:txBody>
      </p:sp>
      <p:sp>
        <p:nvSpPr>
          <p:cNvPr id="24" name="TextBox 23"/>
          <p:cNvSpPr txBox="1"/>
          <p:nvPr/>
        </p:nvSpPr>
        <p:spPr>
          <a:xfrm>
            <a:off x="9590314" y="3401096"/>
            <a:ext cx="984565" cy="369332"/>
          </a:xfrm>
          <a:prstGeom prst="rect">
            <a:avLst/>
          </a:prstGeom>
          <a:noFill/>
        </p:spPr>
        <p:txBody>
          <a:bodyPr wrap="none" rtlCol="0">
            <a:spAutoFit/>
          </a:bodyPr>
          <a:lstStyle/>
          <a:p>
            <a:r>
              <a:rPr lang="en-US" dirty="0" smtClean="0"/>
              <a:t>0, 1, 1, 0</a:t>
            </a:r>
            <a:endParaRPr lang="en-US" dirty="0"/>
          </a:p>
        </p:txBody>
      </p:sp>
      <p:sp>
        <p:nvSpPr>
          <p:cNvPr id="25" name="Rectangle 24"/>
          <p:cNvSpPr/>
          <p:nvPr/>
        </p:nvSpPr>
        <p:spPr>
          <a:xfrm flipH="1">
            <a:off x="838200" y="4329076"/>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p:cNvSpPr txBox="1"/>
          <p:nvPr/>
        </p:nvSpPr>
        <p:spPr>
          <a:xfrm>
            <a:off x="1420047" y="4352243"/>
            <a:ext cx="1661032" cy="461665"/>
          </a:xfrm>
          <a:prstGeom prst="rect">
            <a:avLst/>
          </a:prstGeom>
          <a:noFill/>
        </p:spPr>
        <p:txBody>
          <a:bodyPr wrap="none" rtlCol="0">
            <a:spAutoFit/>
          </a:bodyPr>
          <a:lstStyle/>
          <a:p>
            <a:r>
              <a:rPr lang="en-US" sz="2400" dirty="0" smtClean="0"/>
              <a:t>13 </a:t>
            </a:r>
            <a:r>
              <a:rPr lang="en-US" sz="2400" dirty="0" smtClean="0">
                <a:sym typeface="Wingdings"/>
              </a:rPr>
              <a:t> 1101</a:t>
            </a:r>
            <a:r>
              <a:rPr lang="en-US" sz="2400" baseline="-25000" dirty="0" smtClean="0">
                <a:sym typeface="Wingdings"/>
              </a:rPr>
              <a:t>2</a:t>
            </a:r>
            <a:endParaRPr lang="en-US" sz="2400" baseline="-25000" dirty="0"/>
          </a:p>
        </p:txBody>
      </p:sp>
      <p:sp>
        <p:nvSpPr>
          <p:cNvPr id="27" name="Rectangle 26"/>
          <p:cNvSpPr/>
          <p:nvPr/>
        </p:nvSpPr>
        <p:spPr>
          <a:xfrm flipH="1">
            <a:off x="838200" y="5612196"/>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p:cNvSpPr txBox="1"/>
          <p:nvPr/>
        </p:nvSpPr>
        <p:spPr>
          <a:xfrm>
            <a:off x="1420047" y="5635363"/>
            <a:ext cx="1661032" cy="461665"/>
          </a:xfrm>
          <a:prstGeom prst="rect">
            <a:avLst/>
          </a:prstGeom>
          <a:noFill/>
        </p:spPr>
        <p:txBody>
          <a:bodyPr wrap="none" rtlCol="0">
            <a:spAutoFit/>
          </a:bodyPr>
          <a:lstStyle/>
          <a:p>
            <a:r>
              <a:rPr lang="en-US" sz="2400" dirty="0" smtClean="0"/>
              <a:t>12 </a:t>
            </a:r>
            <a:r>
              <a:rPr lang="en-US" sz="2400" dirty="0" smtClean="0">
                <a:sym typeface="Wingdings"/>
              </a:rPr>
              <a:t> 1100</a:t>
            </a:r>
            <a:r>
              <a:rPr lang="en-US" sz="2400" baseline="-25000" dirty="0" smtClean="0">
                <a:sym typeface="Wingdings"/>
              </a:rPr>
              <a:t>2</a:t>
            </a:r>
            <a:endParaRPr lang="en-US" sz="2400" baseline="-25000" dirty="0"/>
          </a:p>
        </p:txBody>
      </p:sp>
      <p:sp>
        <p:nvSpPr>
          <p:cNvPr id="29" name="Rectangle 28"/>
          <p:cNvSpPr/>
          <p:nvPr/>
        </p:nvSpPr>
        <p:spPr>
          <a:xfrm flipH="1">
            <a:off x="838200" y="4982220"/>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p:cNvSpPr txBox="1"/>
          <p:nvPr/>
        </p:nvSpPr>
        <p:spPr>
          <a:xfrm>
            <a:off x="1420047" y="5005387"/>
            <a:ext cx="1661032" cy="461665"/>
          </a:xfrm>
          <a:prstGeom prst="rect">
            <a:avLst/>
          </a:prstGeom>
          <a:noFill/>
        </p:spPr>
        <p:txBody>
          <a:bodyPr wrap="none" rtlCol="0">
            <a:spAutoFit/>
          </a:bodyPr>
          <a:lstStyle/>
          <a:p>
            <a:r>
              <a:rPr lang="en-US" sz="2400" dirty="0" smtClean="0"/>
              <a:t>13 </a:t>
            </a:r>
            <a:r>
              <a:rPr lang="en-US" sz="2400" dirty="0" smtClean="0">
                <a:sym typeface="Wingdings"/>
              </a:rPr>
              <a:t> 1101</a:t>
            </a:r>
            <a:r>
              <a:rPr lang="en-US" sz="2400" baseline="-25000" dirty="0" smtClean="0">
                <a:sym typeface="Wingdings"/>
              </a:rPr>
              <a:t>2</a:t>
            </a:r>
            <a:endParaRPr lang="en-US" sz="2400" baseline="-25000" dirty="0"/>
          </a:p>
        </p:txBody>
      </p:sp>
      <p:sp>
        <p:nvSpPr>
          <p:cNvPr id="10" name="Slide Number Placeholder 9"/>
          <p:cNvSpPr>
            <a:spLocks noGrp="1"/>
          </p:cNvSpPr>
          <p:nvPr>
            <p:ph type="sldNum" sz="quarter" idx="12"/>
          </p:nvPr>
        </p:nvSpPr>
        <p:spPr/>
        <p:txBody>
          <a:bodyPr/>
          <a:lstStyle/>
          <a:p>
            <a:fld id="{D57F1E4F-1CFF-5643-939E-217C01CDF565}" type="slidenum">
              <a:rPr lang="en-US" smtClean="0"/>
              <a:pPr/>
              <a:t>32</a:t>
            </a:fld>
            <a:endParaRPr lang="en-US" dirty="0"/>
          </a:p>
        </p:txBody>
      </p:sp>
    </p:spTree>
    <p:extLst>
      <p:ext uri="{BB962C8B-B14F-4D97-AF65-F5344CB8AC3E}">
        <p14:creationId xmlns:p14="http://schemas.microsoft.com/office/powerpoint/2010/main" val="110090355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Original graphics format</a:t>
            </a:r>
            <a:endParaRPr lang="en-US" dirty="0"/>
          </a:p>
        </p:txBody>
      </p:sp>
      <p:sp>
        <p:nvSpPr>
          <p:cNvPr id="4" name="Rectangle 3"/>
          <p:cNvSpPr/>
          <p:nvPr/>
        </p:nvSpPr>
        <p:spPr>
          <a:xfrm flipH="1">
            <a:off x="838200"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p:cNvSpPr/>
          <p:nvPr/>
        </p:nvSpPr>
        <p:spPr>
          <a:xfrm flipH="1">
            <a:off x="2417587"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flipH="1">
            <a:off x="1364129"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flipH="1">
            <a:off x="1890058"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p:cNvSpPr/>
          <p:nvPr/>
        </p:nvSpPr>
        <p:spPr>
          <a:xfrm flipH="1">
            <a:off x="4504974" y="1690688"/>
            <a:ext cx="508000" cy="508000"/>
          </a:xfrm>
          <a:prstGeom prst="rect">
            <a:avLst/>
          </a:prstGeom>
          <a:solidFill>
            <a:srgbClr val="003C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flipH="1">
            <a:off x="2946716" y="1690688"/>
            <a:ext cx="508000" cy="508000"/>
          </a:xfrm>
          <a:prstGeom prst="rect">
            <a:avLst/>
          </a:prstGeom>
          <a:solidFill>
            <a:srgbClr val="007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flipH="1">
            <a:off x="3471045"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flipH="1">
            <a:off x="3996974" y="1690688"/>
            <a:ext cx="508000" cy="508000"/>
          </a:xfrm>
          <a:prstGeom prst="rect">
            <a:avLst/>
          </a:prstGeom>
          <a:solidFill>
            <a:srgbClr val="00B6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830230" y="2399655"/>
            <a:ext cx="6014788" cy="1938992"/>
          </a:xfrm>
          <a:prstGeom prst="rect">
            <a:avLst/>
          </a:prstGeom>
          <a:noFill/>
        </p:spPr>
        <p:txBody>
          <a:bodyPr wrap="none" rtlCol="0">
            <a:spAutoFit/>
          </a:bodyPr>
          <a:lstStyle/>
          <a:p>
            <a:r>
              <a:rPr lang="en-US" sz="2400" dirty="0" smtClean="0"/>
              <a:t>Linear:</a:t>
            </a:r>
          </a:p>
          <a:p>
            <a:r>
              <a:rPr lang="en-US" sz="2400" dirty="0" smtClean="0"/>
              <a:t>10001101</a:t>
            </a:r>
            <a:r>
              <a:rPr lang="en-US" sz="2400" baseline="-25000" dirty="0" smtClean="0"/>
              <a:t>2</a:t>
            </a:r>
            <a:r>
              <a:rPr lang="en-US" sz="2400" dirty="0" smtClean="0"/>
              <a:t>, 11011100</a:t>
            </a:r>
            <a:r>
              <a:rPr lang="en-US" sz="2400" baseline="-25000" dirty="0"/>
              <a:t>2</a:t>
            </a:r>
            <a:r>
              <a:rPr lang="en-US" sz="2400" dirty="0" smtClean="0"/>
              <a:t>, 11001101</a:t>
            </a:r>
            <a:r>
              <a:rPr lang="en-US" sz="2400" baseline="-25000" dirty="0"/>
              <a:t>2</a:t>
            </a:r>
            <a:r>
              <a:rPr lang="en-US" sz="2400" dirty="0" smtClean="0"/>
              <a:t>, 11011000</a:t>
            </a:r>
            <a:r>
              <a:rPr lang="en-US" sz="2400" baseline="-25000" dirty="0"/>
              <a:t>2</a:t>
            </a:r>
            <a:endParaRPr lang="en-US" sz="2400" dirty="0" smtClean="0"/>
          </a:p>
          <a:p>
            <a:endParaRPr lang="en-US" sz="2400" dirty="0" smtClean="0">
              <a:sym typeface="Wingdings"/>
            </a:endParaRPr>
          </a:p>
          <a:p>
            <a:r>
              <a:rPr lang="en-US" sz="2400" dirty="0" smtClean="0">
                <a:sym typeface="Wingdings"/>
              </a:rPr>
              <a:t>Planar:</a:t>
            </a:r>
            <a:endParaRPr lang="en-US" sz="2400" dirty="0">
              <a:sym typeface="Wingdings"/>
            </a:endParaRPr>
          </a:p>
          <a:p>
            <a:r>
              <a:rPr lang="en-US" sz="2400" dirty="0" smtClean="0">
                <a:sym typeface="Wingdings"/>
              </a:rPr>
              <a:t>11111111</a:t>
            </a:r>
            <a:r>
              <a:rPr lang="en-US" sz="2400" baseline="-25000" dirty="0" smtClean="0"/>
              <a:t>2</a:t>
            </a:r>
            <a:r>
              <a:rPr lang="en-US" sz="2400" dirty="0" smtClean="0"/>
              <a:t>, 01111110</a:t>
            </a:r>
            <a:r>
              <a:rPr lang="en-US" sz="2400" baseline="-25000" dirty="0"/>
              <a:t>2</a:t>
            </a:r>
            <a:r>
              <a:rPr lang="en-US" sz="2400" dirty="0" smtClean="0"/>
              <a:t>, 00000000</a:t>
            </a:r>
            <a:r>
              <a:rPr lang="en-US" sz="2400" baseline="-25000" dirty="0"/>
              <a:t>2</a:t>
            </a:r>
            <a:r>
              <a:rPr lang="en-US" sz="2400" dirty="0" smtClean="0"/>
              <a:t>, 01100110</a:t>
            </a:r>
            <a:r>
              <a:rPr lang="en-US" sz="2400" baseline="-25000" dirty="0"/>
              <a:t>2</a:t>
            </a:r>
            <a:endParaRPr lang="en-US" sz="2400"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33</a:t>
            </a:fld>
            <a:endParaRPr lang="en-US" dirty="0"/>
          </a:p>
        </p:txBody>
      </p:sp>
    </p:spTree>
    <p:extLst>
      <p:ext uri="{BB962C8B-B14F-4D97-AF65-F5344CB8AC3E}">
        <p14:creationId xmlns:p14="http://schemas.microsoft.com/office/powerpoint/2010/main" val="23579309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Decoding the game’s graphics files</a:t>
            </a:r>
            <a:endParaRPr lang="en-US" dirty="0"/>
          </a:p>
        </p:txBody>
      </p:sp>
      <p:sp>
        <p:nvSpPr>
          <p:cNvPr id="5" name="Content Placeholder 4"/>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Required: Reading single bits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34</a:t>
            </a:fld>
            <a:endParaRPr lang="en-US" dirty="0"/>
          </a:p>
        </p:txBody>
      </p:sp>
      <p:sp>
        <p:nvSpPr>
          <p:cNvPr id="4" name="Rectangle 3"/>
          <p:cNvSpPr/>
          <p:nvPr/>
        </p:nvSpPr>
        <p:spPr>
          <a:xfrm>
            <a:off x="939800" y="2601436"/>
            <a:ext cx="8826500" cy="1938992"/>
          </a:xfrm>
          <a:prstGeom prst="rect">
            <a:avLst/>
          </a:prstGeom>
          <a:solidFill>
            <a:srgbClr val="293134"/>
          </a:solidFill>
        </p:spPr>
        <p:txBody>
          <a:bodyPr wrap="square">
            <a:spAutoFit/>
          </a:bodyPr>
          <a:lstStyle/>
          <a:p>
            <a:r>
              <a:rPr lang="de-DE" sz="2400" b="1" dirty="0" err="1">
                <a:solidFill>
                  <a:srgbClr val="93C763"/>
                </a:solidFill>
                <a:highlight>
                  <a:srgbClr val="293134"/>
                </a:highlight>
                <a:latin typeface="Consolas" panose="020B0609020204030204" pitchFamily="49" charset="0"/>
                <a:cs typeface="Consolas" panose="020B0609020204030204" pitchFamily="49" charset="0"/>
              </a:rPr>
              <a:t>for</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bit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7</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bit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&gt;=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bit</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678CB1"/>
                </a:solidFill>
                <a:highlight>
                  <a:srgbClr val="293134"/>
                </a:highlight>
                <a:latin typeface="Consolas" panose="020B0609020204030204" pitchFamily="49" charset="0"/>
                <a:cs typeface="Consolas" panose="020B0609020204030204" pitchFamily="49" charset="0"/>
              </a:rPr>
              <a:t>const</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678CB1"/>
                </a:solidFill>
                <a:highlight>
                  <a:srgbClr val="293134"/>
                </a:highlight>
                <a:latin typeface="Consolas" panose="020B0609020204030204" pitchFamily="49" charset="0"/>
                <a:cs typeface="Consolas" panose="020B0609020204030204" pitchFamily="49" charset="0"/>
              </a:rPr>
              <a:t>auto</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E0E2E4"/>
                </a:solidFill>
                <a:highlight>
                  <a:srgbClr val="293134"/>
                </a:highlight>
                <a:latin typeface="Consolas" panose="020B0609020204030204" pitchFamily="49" charset="0"/>
                <a:cs typeface="Consolas" panose="020B0609020204030204" pitchFamily="49" charset="0"/>
              </a:rPr>
              <a:t>bitMask</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E8E2B7"/>
                </a:solidFill>
                <a:highlight>
                  <a:srgbClr val="293134"/>
                </a:highlight>
                <a:latin typeface="Consolas" panose="020B0609020204030204" pitchFamily="49" charset="0"/>
                <a:cs typeface="Consolas" panose="020B0609020204030204" pitchFamily="49" charset="0"/>
              </a:rPr>
              <a:t>=</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FFCD22"/>
                </a:solidFill>
                <a:highlight>
                  <a:srgbClr val="293134"/>
                </a:highlight>
                <a:latin typeface="Consolas" panose="020B0609020204030204" pitchFamily="49" charset="0"/>
                <a:cs typeface="Consolas" panose="020B0609020204030204" pitchFamily="49" charset="0"/>
              </a:rPr>
              <a:t>1</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E8E2B7"/>
                </a:solidFill>
                <a:highlight>
                  <a:srgbClr val="293134"/>
                </a:highlight>
                <a:latin typeface="Consolas" panose="020B0609020204030204" pitchFamily="49" charset="0"/>
                <a:cs typeface="Consolas" panose="020B0609020204030204" pitchFamily="49" charset="0"/>
              </a:rPr>
              <a:t>&lt;&lt;</a:t>
            </a:r>
            <a:r>
              <a:rPr lang="en-US" sz="2400" dirty="0">
                <a:solidFill>
                  <a:srgbClr val="E0E2E4"/>
                </a:solidFill>
                <a:highlight>
                  <a:srgbClr val="293134"/>
                </a:highlight>
                <a:latin typeface="Consolas" panose="020B0609020204030204" pitchFamily="49" charset="0"/>
                <a:cs typeface="Consolas" panose="020B0609020204030204" pitchFamily="49" charset="0"/>
              </a:rPr>
              <a:t> bit</a:t>
            </a:r>
            <a:r>
              <a:rPr lang="en-US" sz="2400" dirty="0">
                <a:solidFill>
                  <a:srgbClr val="E8E2B7"/>
                </a:solidFill>
                <a:highlight>
                  <a:srgbClr val="293134"/>
                </a:highlight>
                <a:latin typeface="Consolas" panose="020B0609020204030204" pitchFamily="49" charset="0"/>
                <a:cs typeface="Consolas" panose="020B0609020204030204" pitchFamily="49" charset="0"/>
              </a:rPr>
              <a:t>;</a:t>
            </a:r>
            <a:endParaRPr lang="en-US" sz="2400" dirty="0">
              <a:solidFill>
                <a:srgbClr val="E0E2E4"/>
              </a:solidFill>
              <a:highlight>
                <a:srgbClr val="293134"/>
              </a:highlight>
              <a:latin typeface="Consolas" panose="020B0609020204030204" pitchFamily="49" charset="0"/>
              <a:cs typeface="Consolas" panose="020B0609020204030204" pitchFamily="49" charset="0"/>
            </a:endParaRPr>
          </a:p>
          <a:p>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678CB1"/>
                </a:solidFill>
                <a:highlight>
                  <a:srgbClr val="293134"/>
                </a:highlight>
                <a:latin typeface="Consolas" panose="020B0609020204030204" pitchFamily="49" charset="0"/>
                <a:cs typeface="Consolas" panose="020B0609020204030204" pitchFamily="49" charset="0"/>
              </a:rPr>
              <a:t>const</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678CB1"/>
                </a:solidFill>
                <a:highlight>
                  <a:srgbClr val="293134"/>
                </a:highlight>
                <a:latin typeface="Consolas" panose="020B0609020204030204" pitchFamily="49" charset="0"/>
                <a:cs typeface="Consolas" panose="020B0609020204030204" pitchFamily="49" charset="0"/>
              </a:rPr>
              <a:t>auto</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E0E2E4"/>
                </a:solidFill>
                <a:highlight>
                  <a:srgbClr val="293134"/>
                </a:highlight>
                <a:latin typeface="Consolas" panose="020B0609020204030204" pitchFamily="49" charset="0"/>
                <a:cs typeface="Consolas" panose="020B0609020204030204" pitchFamily="49" charset="0"/>
              </a:rPr>
              <a:t>valueOfBit</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a:solidFill>
                  <a:srgbClr val="E8E2B7"/>
                </a:solidFill>
                <a:highlight>
                  <a:srgbClr val="293134"/>
                </a:highlight>
                <a:latin typeface="Consolas" panose="020B0609020204030204" pitchFamily="49" charset="0"/>
                <a:cs typeface="Consolas" panose="020B0609020204030204" pitchFamily="49" charset="0"/>
              </a:rPr>
              <a:t>=</a:t>
            </a:r>
            <a:r>
              <a:rPr lang="en-US" sz="2400" dirty="0">
                <a:solidFill>
                  <a:srgbClr val="E0E2E4"/>
                </a:solidFill>
                <a:highlight>
                  <a:srgbClr val="293134"/>
                </a:highlight>
                <a:latin typeface="Consolas" panose="020B0609020204030204" pitchFamily="49" charset="0"/>
                <a:cs typeface="Consolas" panose="020B0609020204030204" pitchFamily="49" charset="0"/>
              </a:rPr>
              <a:t> value </a:t>
            </a:r>
            <a:r>
              <a:rPr lang="en-US" sz="2400" dirty="0">
                <a:solidFill>
                  <a:srgbClr val="E8E2B7"/>
                </a:solidFill>
                <a:highlight>
                  <a:srgbClr val="293134"/>
                </a:highlight>
                <a:latin typeface="Consolas" panose="020B0609020204030204" pitchFamily="49" charset="0"/>
                <a:cs typeface="Consolas" panose="020B0609020204030204" pitchFamily="49" charset="0"/>
              </a:rPr>
              <a:t>&amp;</a:t>
            </a:r>
            <a:r>
              <a:rPr lang="en-US" sz="2400" dirty="0">
                <a:solidFill>
                  <a:srgbClr val="E0E2E4"/>
                </a:solidFill>
                <a:highlight>
                  <a:srgbClr val="293134"/>
                </a:highlight>
                <a:latin typeface="Consolas" panose="020B0609020204030204" pitchFamily="49" charset="0"/>
                <a:cs typeface="Consolas" panose="020B0609020204030204" pitchFamily="49" charset="0"/>
              </a:rPr>
              <a:t> </a:t>
            </a:r>
            <a:r>
              <a:rPr lang="en-US" sz="2400" dirty="0" err="1">
                <a:solidFill>
                  <a:srgbClr val="E0E2E4"/>
                </a:solidFill>
                <a:highlight>
                  <a:srgbClr val="293134"/>
                </a:highlight>
                <a:latin typeface="Consolas" panose="020B0609020204030204" pitchFamily="49" charset="0"/>
                <a:cs typeface="Consolas" panose="020B0609020204030204" pitchFamily="49" charset="0"/>
              </a:rPr>
              <a:t>bitMask</a:t>
            </a:r>
            <a:r>
              <a:rPr lang="en-US" sz="2400" dirty="0">
                <a:solidFill>
                  <a:srgbClr val="E8E2B7"/>
                </a:solidFill>
                <a:highlight>
                  <a:srgbClr val="293134"/>
                </a:highlight>
                <a:latin typeface="Consolas" panose="020B0609020204030204" pitchFamily="49" charset="0"/>
                <a:cs typeface="Consolas" panose="020B0609020204030204" pitchFamily="49" charset="0"/>
              </a:rPr>
              <a:t>;</a:t>
            </a:r>
            <a:endParaRPr lang="en-US"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66747B"/>
                </a:solidFill>
                <a:highlight>
                  <a:srgbClr val="293134"/>
                </a:highlight>
                <a:latin typeface="Consolas" panose="020B0609020204030204" pitchFamily="49" charset="0"/>
                <a:cs typeface="Consolas" panose="020B0609020204030204" pitchFamily="49" charset="0"/>
              </a:rPr>
              <a:t>// </a:t>
            </a:r>
            <a:r>
              <a:rPr lang="de-DE" sz="2400" dirty="0" err="1">
                <a:solidFill>
                  <a:srgbClr val="66747B"/>
                </a:solidFill>
                <a:highlight>
                  <a:srgbClr val="293134"/>
                </a:highlight>
                <a:latin typeface="Consolas" panose="020B0609020204030204" pitchFamily="49" charset="0"/>
                <a:cs typeface="Consolas" panose="020B0609020204030204" pitchFamily="49" charset="0"/>
              </a:rPr>
              <a:t>work</a:t>
            </a:r>
            <a:r>
              <a:rPr lang="de-DE" sz="2400" dirty="0">
                <a:solidFill>
                  <a:srgbClr val="66747B"/>
                </a:solidFill>
                <a:highlight>
                  <a:srgbClr val="293134"/>
                </a:highlight>
                <a:latin typeface="Consolas" panose="020B0609020204030204" pitchFamily="49" charset="0"/>
                <a:cs typeface="Consolas" panose="020B0609020204030204" pitchFamily="49" charset="0"/>
              </a:rPr>
              <a:t> </a:t>
            </a:r>
            <a:r>
              <a:rPr lang="de-DE" sz="2400" dirty="0" err="1">
                <a:solidFill>
                  <a:srgbClr val="66747B"/>
                </a:solidFill>
                <a:highlight>
                  <a:srgbClr val="293134"/>
                </a:highlight>
                <a:latin typeface="Consolas" panose="020B0609020204030204" pitchFamily="49" charset="0"/>
                <a:cs typeface="Consolas" panose="020B0609020204030204" pitchFamily="49" charset="0"/>
              </a:rPr>
              <a:t>with</a:t>
            </a:r>
            <a:r>
              <a:rPr lang="de-DE" sz="2400" dirty="0">
                <a:solidFill>
                  <a:srgbClr val="66747B"/>
                </a:solidFill>
                <a:highlight>
                  <a:srgbClr val="293134"/>
                </a:highlight>
                <a:latin typeface="Consolas" panose="020B0609020204030204" pitchFamily="49" charset="0"/>
                <a:cs typeface="Consolas" panose="020B0609020204030204" pitchFamily="49" charset="0"/>
              </a:rPr>
              <a:t> </a:t>
            </a:r>
            <a:r>
              <a:rPr lang="de-DE" sz="2400" dirty="0" err="1">
                <a:solidFill>
                  <a:srgbClr val="66747B"/>
                </a:solidFill>
                <a:highlight>
                  <a:srgbClr val="293134"/>
                </a:highlight>
                <a:latin typeface="Consolas" panose="020B0609020204030204" pitchFamily="49" charset="0"/>
                <a:cs typeface="Consolas" panose="020B0609020204030204" pitchFamily="49" charset="0"/>
              </a:rPr>
              <a:t>valueOfBit</a:t>
            </a:r>
            <a:endParaRPr lang="de-DE" sz="2400" dirty="0">
              <a:solidFill>
                <a:srgbClr val="66747B"/>
              </a:solidFill>
              <a:highlight>
                <a:srgbClr val="293134"/>
              </a:highlight>
              <a:latin typeface="Consolas" panose="020B0609020204030204" pitchFamily="49" charset="0"/>
              <a:cs typeface="Consolas" panose="020B0609020204030204" pitchFamily="49" charset="0"/>
            </a:endParaRPr>
          </a:p>
          <a:p>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86726937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Decoding the game’s graphics files</a:t>
            </a:r>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Wanted: Abstract away the bit-wrangling, write algorithm in terms</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of “sequence of values”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Solution: Create adapter iterator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35</a:t>
            </a:fld>
            <a:endParaRPr lang="en-US" dirty="0"/>
          </a:p>
        </p:txBody>
      </p:sp>
    </p:spTree>
    <p:extLst>
      <p:ext uri="{BB962C8B-B14F-4D97-AF65-F5344CB8AC3E}">
        <p14:creationId xmlns:p14="http://schemas.microsoft.com/office/powerpoint/2010/main" val="1687181361"/>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838200" y="1383557"/>
            <a:ext cx="10566400" cy="5078313"/>
          </a:xfrm>
          <a:prstGeom prst="rect">
            <a:avLst/>
          </a:prstGeom>
          <a:solidFill>
            <a:srgbClr val="293134"/>
          </a:solidFill>
        </p:spPr>
        <p:txBody>
          <a:bodyPr wrap="square">
            <a:spAutoFit/>
          </a:bodyPr>
          <a:lstStyle/>
          <a:p>
            <a:r>
              <a:rPr lang="de-DE" dirty="0" err="1">
                <a:solidFill>
                  <a:srgbClr val="678CB1"/>
                </a:solidFill>
                <a:highlight>
                  <a:srgbClr val="293134"/>
                </a:highlight>
                <a:latin typeface="Consolas" panose="020B0609020204030204" pitchFamily="49" charset="0"/>
                <a:cs typeface="Consolas" panose="020B0609020204030204" pitchFamily="49" charset="0"/>
              </a:rPr>
              <a:t>template</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678CB1"/>
                </a:solidFill>
                <a:highlight>
                  <a:srgbClr val="293134"/>
                </a:highlight>
                <a:latin typeface="Consolas" panose="020B0609020204030204" pitchFamily="49" charset="0"/>
                <a:cs typeface="Consolas" panose="020B0609020204030204" pitchFamily="49" charset="0"/>
              </a:rPr>
              <a:t>typename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smtClean="0">
                <a:solidFill>
                  <a:srgbClr val="E0E2E4"/>
                </a:solidFill>
                <a:highlight>
                  <a:srgbClr val="293134"/>
                </a:highlight>
                <a:latin typeface="Consolas" panose="020B0609020204030204" pitchFamily="49" charset="0"/>
                <a:cs typeface="Consolas" panose="020B0609020204030204" pitchFamily="49" charset="0"/>
              </a:rPr>
              <a:t>OriginalIterType</a:t>
            </a:r>
            <a:r>
              <a:rPr lang="de-DE" dirty="0" smtClean="0">
                <a:solidFill>
                  <a:srgbClr val="E8E2B7"/>
                </a:solidFill>
                <a:highlight>
                  <a:srgbClr val="293134"/>
                </a:highlight>
                <a:latin typeface="Consolas" panose="020B0609020204030204" pitchFamily="49" charset="0"/>
                <a:cs typeface="Consolas" panose="020B0609020204030204" pitchFamily="49" charset="0"/>
              </a:rPr>
              <a:t>&gt;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smtClean="0">
                <a:solidFill>
                  <a:srgbClr val="678CB1"/>
                </a:solidFill>
                <a:highlight>
                  <a:srgbClr val="293134"/>
                </a:highlight>
                <a:latin typeface="Consolas" panose="020B0609020204030204" pitchFamily="49" charset="0"/>
                <a:cs typeface="Consolas" panose="020B0609020204030204" pitchFamily="49" charset="0"/>
              </a:rPr>
              <a:t>class</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public</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some</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boilerplate</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omitted</a:t>
            </a:r>
            <a:endParaRPr lang="de-DE" dirty="0">
              <a:solidFill>
                <a:srgbClr val="66747B"/>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78CB1"/>
                </a:solidFill>
                <a:highlight>
                  <a:srgbClr val="293134"/>
                </a:highlight>
                <a:latin typeface="Consolas" panose="020B0609020204030204" pitchFamily="49" charset="0"/>
                <a:cs typeface="Consolas" panose="020B0609020204030204" pitchFamily="49" charset="0"/>
              </a:rPr>
              <a:t>explicit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OriginalIterType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originalIter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smtClean="0">
                <a:solidFill>
                  <a:srgbClr val="E0E2E4"/>
                </a:solidFill>
                <a:highlight>
                  <a:srgbClr val="293134"/>
                </a:highlight>
                <a:latin typeface="Consolas" panose="020B0609020204030204" pitchFamily="49" charset="0"/>
                <a:cs typeface="Consolas" panose="020B0609020204030204" pitchFamily="49" charset="0"/>
              </a:rPr>
              <a:t>mOriginalIter</a:t>
            </a:r>
            <a:r>
              <a:rPr lang="de-DE" dirty="0" smtClean="0">
                <a:solidFill>
                  <a:srgbClr val="E8E2B7"/>
                </a:solidFill>
                <a:highlight>
                  <a:srgbClr val="293134"/>
                </a:highlight>
                <a:latin typeface="Consolas" panose="020B0609020204030204" pitchFamily="49" charset="0"/>
                <a:cs typeface="Consolas" panose="020B0609020204030204" pitchFamily="49" charset="0"/>
              </a:rPr>
              <a:t>(</a:t>
            </a:r>
            <a:r>
              <a:rPr lang="de-DE" dirty="0" err="1" smtClean="0">
                <a:solidFill>
                  <a:srgbClr val="E0E2E4"/>
                </a:solidFill>
                <a:highlight>
                  <a:srgbClr val="293134"/>
                </a:highlight>
                <a:latin typeface="Consolas" panose="020B0609020204030204" pitchFamily="49" charset="0"/>
                <a:cs typeface="Consolas" panose="020B0609020204030204" pitchFamily="49" charset="0"/>
              </a:rPr>
              <a:t>originalIter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mBitIndex</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en-US" dirty="0">
                <a:solidFill>
                  <a:srgbClr val="E0E2E4"/>
                </a:solidFill>
                <a:highlight>
                  <a:srgbClr val="293134"/>
                </a:highlight>
                <a:latin typeface="Consolas" panose="020B0609020204030204" pitchFamily="49" charset="0"/>
                <a:cs typeface="Consolas" panose="020B0609020204030204" pitchFamily="49" charset="0"/>
              </a:rPr>
              <a:t>  </a:t>
            </a:r>
            <a:r>
              <a:rPr lang="en-US" dirty="0">
                <a:solidFill>
                  <a:srgbClr val="66747B"/>
                </a:solidFill>
                <a:highlight>
                  <a:srgbClr val="293134"/>
                </a:highlight>
                <a:latin typeface="Consolas" panose="020B0609020204030204" pitchFamily="49" charset="0"/>
                <a:cs typeface="Consolas" panose="020B0609020204030204" pitchFamily="49" charset="0"/>
              </a:rPr>
              <a:t>// comparison operators, post-fix increment operator omitted</a:t>
            </a:r>
          </a:p>
          <a:p>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dirty="0">
                <a:solidFill>
                  <a:srgbClr val="E8E2B7"/>
                </a:solidFill>
                <a:highlight>
                  <a:srgbClr val="293134"/>
                </a:highlight>
                <a:latin typeface="Consolas" panose="020B0609020204030204" pitchFamily="49" charset="0"/>
                <a:cs typeface="Consolas" panose="020B0609020204030204" pitchFamily="49" charset="0"/>
              </a:rPr>
              <a:t>&amp;</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operator</a:t>
            </a:r>
            <a:r>
              <a:rPr lang="de-DE" dirty="0" smtClean="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endParaRPr lang="de-DE" dirty="0" smtClean="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smtClean="0">
                <a:solidFill>
                  <a:srgbClr val="678CB1"/>
                </a:solidFill>
                <a:highlight>
                  <a:srgbClr val="293134"/>
                </a:highlight>
                <a:latin typeface="Consolas" panose="020B0609020204030204" pitchFamily="49" charset="0"/>
                <a:cs typeface="Consolas" panose="020B0609020204030204" pitchFamily="49" charset="0"/>
              </a:rPr>
              <a:t>bool</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operator</a:t>
            </a:r>
            <a:r>
              <a:rPr lang="de-DE" dirty="0" smtClean="0">
                <a:solidFill>
                  <a:srgbClr val="E8E2B7"/>
                </a:solidFill>
                <a:highlight>
                  <a:srgbClr val="293134"/>
                </a:highlight>
                <a:latin typeface="Consolas" panose="020B0609020204030204" pitchFamily="49" charset="0"/>
                <a:cs typeface="Consolas" panose="020B0609020204030204" pitchFamily="49" charset="0"/>
              </a:rPr>
              <a:t>*() </a:t>
            </a:r>
            <a:r>
              <a:rPr lang="de-DE" dirty="0" err="1" smtClean="0">
                <a:solidFill>
                  <a:srgbClr val="E8E2B7"/>
                </a:solidFill>
                <a:highlight>
                  <a:srgbClr val="293134"/>
                </a:highlight>
                <a:latin typeface="Consolas" panose="020B0609020204030204" pitchFamily="49" charset="0"/>
                <a:cs typeface="Consolas" panose="020B0609020204030204" pitchFamily="49" charset="0"/>
              </a:rPr>
              <a:t>const</a:t>
            </a:r>
            <a:r>
              <a:rPr lang="de-DE" dirty="0" smtClean="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678CB1"/>
                </a:solidFill>
                <a:highlight>
                  <a:srgbClr val="293134"/>
                </a:highlight>
                <a:latin typeface="Consolas" panose="020B0609020204030204" pitchFamily="49" charset="0"/>
                <a:cs typeface="Consolas" panose="020B0609020204030204" pitchFamily="49" charset="0"/>
              </a:rPr>
              <a:t>private</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pl-PL"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smtClean="0">
                <a:solidFill>
                  <a:srgbClr val="E0E2E4"/>
                </a:solidFill>
                <a:highlight>
                  <a:srgbClr val="293134"/>
                </a:highlight>
                <a:latin typeface="Consolas" panose="020B0609020204030204" pitchFamily="49" charset="0"/>
                <a:cs typeface="Consolas" panose="020B0609020204030204" pitchFamily="49" charset="0"/>
              </a:rPr>
              <a:t>OriginalIterType</a:t>
            </a:r>
            <a:r>
              <a:rPr lang="de-DE" dirty="0" smtClean="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mOriginalIter</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std</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uint8_t </a:t>
            </a:r>
            <a:r>
              <a:rPr lang="de-DE" dirty="0" err="1">
                <a:solidFill>
                  <a:srgbClr val="E0E2E4"/>
                </a:solidFill>
                <a:highlight>
                  <a:srgbClr val="293134"/>
                </a:highlight>
                <a:latin typeface="Consolas" panose="020B0609020204030204" pitchFamily="49" charset="0"/>
                <a:cs typeface="Consolas" panose="020B0609020204030204" pitchFamily="49" charset="0"/>
              </a:rPr>
              <a:t>mBitIndex</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a:t>Adapter iterator: bit-wise reading</a:t>
            </a:r>
          </a:p>
        </p:txBody>
      </p:sp>
    </p:spTree>
    <p:extLst>
      <p:ext uri="{BB962C8B-B14F-4D97-AF65-F5344CB8AC3E}">
        <p14:creationId xmlns:p14="http://schemas.microsoft.com/office/powerpoint/2010/main" val="108305933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Adapter iterator: bit-wise reading</a:t>
            </a:r>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37</a:t>
            </a:fld>
            <a:endParaRPr lang="en-US" dirty="0"/>
          </a:p>
        </p:txBody>
      </p:sp>
      <p:sp>
        <p:nvSpPr>
          <p:cNvPr id="5" name="Rectangle 4"/>
          <p:cNvSpPr/>
          <p:nvPr/>
        </p:nvSpPr>
        <p:spPr>
          <a:xfrm>
            <a:off x="838199" y="1690633"/>
            <a:ext cx="8048625" cy="4708981"/>
          </a:xfrm>
          <a:prstGeom prst="rect">
            <a:avLst/>
          </a:prstGeom>
          <a:solidFill>
            <a:srgbClr val="293134"/>
          </a:solidFill>
        </p:spPr>
        <p:txBody>
          <a:bodyPr wrap="square">
            <a:spAutoFit/>
          </a:bodyPr>
          <a:lstStyle/>
          <a:p>
            <a:r>
              <a:rPr lang="de-DE" sz="2000"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a:solidFill>
                  <a:srgbClr val="93C763"/>
                </a:solidFill>
                <a:highlight>
                  <a:srgbClr val="293134"/>
                </a:highlight>
                <a:latin typeface="Consolas" panose="020B0609020204030204" pitchFamily="49" charset="0"/>
                <a:cs typeface="Consolas" panose="020B0609020204030204" pitchFamily="49" charset="0"/>
              </a:rPr>
              <a:t>operator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mBitIndex</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smtClean="0">
                <a:solidFill>
                  <a:srgbClr val="93C763"/>
                </a:solidFill>
                <a:highlight>
                  <a:srgbClr val="293134"/>
                </a:highlight>
                <a:latin typeface="Consolas" panose="020B0609020204030204" pitchFamily="49" charset="0"/>
                <a:cs typeface="Consolas" panose="020B0609020204030204" pitchFamily="49" charset="0"/>
              </a:rPr>
              <a:t>if</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mBitIndex</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pl-PL" sz="2000" dirty="0">
                <a:solidFill>
                  <a:srgbClr val="FFCD22"/>
                </a:solidFill>
                <a:highlight>
                  <a:srgbClr val="293134"/>
                </a:highlight>
                <a:latin typeface="Consolas" panose="020B0609020204030204" pitchFamily="49" charset="0"/>
                <a:cs typeface="Consolas" panose="020B0609020204030204" pitchFamily="49" charset="0"/>
              </a:rPr>
              <a:t>8</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mOriginalIter</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mBitIndex</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FFCD22"/>
                </a:solidFill>
                <a:highlight>
                  <a:srgbClr val="293134"/>
                </a:highlight>
                <a:latin typeface="Consolas" panose="020B0609020204030204" pitchFamily="49" charset="0"/>
                <a:cs typeface="Consolas" panose="020B0609020204030204" pitchFamily="49" charset="0"/>
              </a:rPr>
              <a:t>0</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smtClean="0">
                <a:solidFill>
                  <a:srgbClr val="93C763"/>
                </a:solidFill>
                <a:highlight>
                  <a:srgbClr val="293134"/>
                </a:highlight>
                <a:latin typeface="Consolas" panose="020B0609020204030204" pitchFamily="49" charset="0"/>
                <a:cs typeface="Consolas" panose="020B0609020204030204" pitchFamily="49" charset="0"/>
              </a:rPr>
              <a:t>return</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b="1" dirty="0" err="1">
                <a:solidFill>
                  <a:srgbClr val="93C763"/>
                </a:solidFill>
                <a:highlight>
                  <a:srgbClr val="293134"/>
                </a:highlight>
                <a:latin typeface="Consolas" panose="020B0609020204030204" pitchFamily="49" charset="0"/>
                <a:cs typeface="Consolas" panose="020B0609020204030204" pitchFamily="49" charset="0"/>
              </a:rPr>
              <a:t>this</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smtClean="0">
                <a:solidFill>
                  <a:srgbClr val="678CB1"/>
                </a:solidFill>
                <a:highlight>
                  <a:srgbClr val="293134"/>
                </a:highlight>
                <a:latin typeface="Consolas" panose="020B0609020204030204" pitchFamily="49" charset="0"/>
                <a:cs typeface="Consolas" panose="020B0609020204030204" pitchFamily="49" charset="0"/>
              </a:rPr>
              <a:t>bool</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a:solidFill>
                  <a:srgbClr val="93C763"/>
                </a:solidFill>
                <a:highlight>
                  <a:srgbClr val="293134"/>
                </a:highlight>
                <a:latin typeface="Consolas" panose="020B0609020204030204" pitchFamily="49" charset="0"/>
                <a:cs typeface="Consolas" panose="020B0609020204030204" pitchFamily="49" charset="0"/>
              </a:rPr>
              <a:t>operator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smtClean="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678CB1"/>
                </a:solidFill>
                <a:highlight>
                  <a:srgbClr val="293134"/>
                </a:highlight>
                <a:latin typeface="Consolas" panose="020B0609020204030204" pitchFamily="49" charset="0"/>
                <a:cs typeface="Consolas" panose="020B0609020204030204" pitchFamily="49" charset="0"/>
              </a:rPr>
              <a:t>const</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678CB1"/>
                </a:solidFill>
                <a:highlight>
                  <a:srgbClr val="293134"/>
                </a:highlight>
                <a:latin typeface="Consolas" panose="020B0609020204030204" pitchFamily="49" charset="0"/>
                <a:cs typeface="Consolas" panose="020B0609020204030204" pitchFamily="49" charset="0"/>
              </a:rPr>
              <a:t>auto</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E0E2E4"/>
                </a:solidFill>
                <a:highlight>
                  <a:srgbClr val="293134"/>
                </a:highlight>
                <a:latin typeface="Consolas" panose="020B0609020204030204" pitchFamily="49" charset="0"/>
                <a:cs typeface="Consolas" panose="020B0609020204030204" pitchFamily="49" charset="0"/>
              </a:rPr>
              <a:t>actualBitIndex</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pl-PL" sz="2000" dirty="0" smtClean="0">
                <a:solidFill>
                  <a:srgbClr val="FFCD22"/>
                </a:solidFill>
                <a:highlight>
                  <a:srgbClr val="293134"/>
                </a:highlight>
                <a:latin typeface="Consolas" panose="020B0609020204030204" pitchFamily="49" charset="0"/>
                <a:cs typeface="Consolas" panose="020B0609020204030204" pitchFamily="49" charset="0"/>
              </a:rPr>
              <a:t>7</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E0E2E4"/>
                </a:solidFill>
                <a:highlight>
                  <a:srgbClr val="293134"/>
                </a:highlight>
                <a:latin typeface="Consolas" panose="020B0609020204030204" pitchFamily="49" charset="0"/>
                <a:cs typeface="Consolas" panose="020B0609020204030204" pitchFamily="49" charset="0"/>
              </a:rPr>
              <a:t>mBitIndex</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smtClean="0">
              <a:solidFill>
                <a:srgbClr val="E0E2E4"/>
              </a:solidFill>
              <a:highlight>
                <a:srgbClr val="293134"/>
              </a:highlight>
              <a:latin typeface="Consolas" panose="020B0609020204030204" pitchFamily="49" charset="0"/>
              <a:cs typeface="Consolas" panose="020B0609020204030204" pitchFamily="49" charset="0"/>
            </a:endParaRPr>
          </a:p>
          <a:p>
            <a:r>
              <a:rPr lang="en-US" sz="2000" dirty="0" smtClean="0">
                <a:solidFill>
                  <a:srgbClr val="E0E2E4"/>
                </a:solidFill>
                <a:highlight>
                  <a:srgbClr val="293134"/>
                </a:highlight>
                <a:latin typeface="Consolas" panose="020B0609020204030204" pitchFamily="49" charset="0"/>
                <a:cs typeface="Consolas" panose="020B0609020204030204" pitchFamily="49" charset="0"/>
              </a:rPr>
              <a:t>  </a:t>
            </a:r>
            <a:r>
              <a:rPr lang="en-US" sz="2000" dirty="0" err="1" smtClean="0">
                <a:solidFill>
                  <a:srgbClr val="678CB1"/>
                </a:solidFill>
                <a:highlight>
                  <a:srgbClr val="293134"/>
                </a:highlight>
                <a:latin typeface="Consolas" panose="020B0609020204030204" pitchFamily="49" charset="0"/>
                <a:cs typeface="Consolas" panose="020B0609020204030204" pitchFamily="49" charset="0"/>
              </a:rPr>
              <a:t>const</a:t>
            </a:r>
            <a:r>
              <a:rPr lang="en-US" sz="2000" dirty="0" smtClean="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678CB1"/>
                </a:solidFill>
                <a:highlight>
                  <a:srgbClr val="293134"/>
                </a:highlight>
                <a:latin typeface="Consolas" panose="020B0609020204030204" pitchFamily="49" charset="0"/>
                <a:cs typeface="Consolas" panose="020B0609020204030204" pitchFamily="49" charset="0"/>
              </a:rPr>
              <a:t>auto</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err="1">
                <a:solidFill>
                  <a:srgbClr val="E0E2E4"/>
                </a:solidFill>
                <a:highlight>
                  <a:srgbClr val="293134"/>
                </a:highlight>
                <a:latin typeface="Consolas" panose="020B0609020204030204" pitchFamily="49" charset="0"/>
                <a:cs typeface="Consolas" panose="020B0609020204030204" pitchFamily="49" charset="0"/>
              </a:rPr>
              <a:t>bitMask</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FFCD22"/>
                </a:solidFill>
                <a:highlight>
                  <a:srgbClr val="293134"/>
                </a:highlight>
                <a:latin typeface="Consolas" panose="020B0609020204030204" pitchFamily="49" charset="0"/>
                <a:cs typeface="Consolas" panose="020B0609020204030204" pitchFamily="49" charset="0"/>
              </a:rPr>
              <a:t>1</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E8E2B7"/>
                </a:solidFill>
                <a:highlight>
                  <a:srgbClr val="293134"/>
                </a:highlight>
                <a:latin typeface="Consolas" panose="020B0609020204030204" pitchFamily="49" charset="0"/>
                <a:cs typeface="Consolas" panose="020B0609020204030204" pitchFamily="49" charset="0"/>
              </a:rPr>
              <a:t>&lt;&lt;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err="1">
                <a:solidFill>
                  <a:srgbClr val="E0E2E4"/>
                </a:solidFill>
                <a:highlight>
                  <a:srgbClr val="293134"/>
                </a:highlight>
                <a:latin typeface="Consolas" panose="020B0609020204030204" pitchFamily="49" charset="0"/>
                <a:cs typeface="Consolas" panose="020B0609020204030204" pitchFamily="49" charset="0"/>
              </a:rPr>
              <a:t>actualBitIndex</a:t>
            </a:r>
            <a:r>
              <a:rPr lang="en-US" sz="2000" dirty="0">
                <a:solidFill>
                  <a:srgbClr val="E8E2B7"/>
                </a:solidFill>
                <a:highlight>
                  <a:srgbClr val="293134"/>
                </a:highlight>
                <a:latin typeface="Consolas" panose="020B0609020204030204" pitchFamily="49" charset="0"/>
                <a:cs typeface="Consolas" panose="020B0609020204030204" pitchFamily="49" charset="0"/>
              </a:rPr>
              <a:t>;</a:t>
            </a:r>
            <a:endParaRPr lang="en-US"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smtClean="0">
                <a:solidFill>
                  <a:srgbClr val="678CB1"/>
                </a:solidFill>
                <a:highlight>
                  <a:srgbClr val="293134"/>
                </a:highlight>
                <a:latin typeface="Consolas" panose="020B0609020204030204" pitchFamily="49" charset="0"/>
                <a:cs typeface="Consolas" panose="020B0609020204030204" pitchFamily="49" charset="0"/>
              </a:rPr>
              <a:t>const</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bitPack</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mOriginalIter</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smtClean="0">
                <a:solidFill>
                  <a:srgbClr val="93C763"/>
                </a:solidFill>
                <a:highlight>
                  <a:srgbClr val="293134"/>
                </a:highlight>
                <a:latin typeface="Consolas" panose="020B0609020204030204" pitchFamily="49" charset="0"/>
                <a:cs typeface="Consolas" panose="020B0609020204030204" pitchFamily="49" charset="0"/>
              </a:rPr>
              <a:t>return</a:t>
            </a:r>
            <a:r>
              <a:rPr lang="de-DE" sz="20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bitPack</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bitMask</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FFCD22"/>
                </a:solidFill>
                <a:highlight>
                  <a:srgbClr val="293134"/>
                </a:highlight>
                <a:latin typeface="Consolas" panose="020B0609020204030204" pitchFamily="49" charset="0"/>
                <a:cs typeface="Consolas" panose="020B0609020204030204" pitchFamily="49" charset="0"/>
              </a:rPr>
              <a:t>0</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906918601"/>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Adapter iterator: </a:t>
            </a:r>
            <a:r>
              <a:rPr lang="en-US" dirty="0" smtClean="0"/>
              <a:t>Client code</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38</a:t>
            </a:fld>
            <a:endParaRPr lang="en-US" dirty="0"/>
          </a:p>
        </p:txBody>
      </p:sp>
      <p:sp>
        <p:nvSpPr>
          <p:cNvPr id="6" name="Rectangle 5"/>
          <p:cNvSpPr/>
          <p:nvPr/>
        </p:nvSpPr>
        <p:spPr>
          <a:xfrm>
            <a:off x="838200" y="1819265"/>
            <a:ext cx="9664700" cy="4524315"/>
          </a:xfrm>
          <a:prstGeom prst="rect">
            <a:avLst/>
          </a:prstGeom>
          <a:solidFill>
            <a:srgbClr val="293134"/>
          </a:solidFill>
        </p:spPr>
        <p:txBody>
          <a:bodyPr wrap="square">
            <a:spAutoFit/>
          </a:bodyPr>
          <a:lstStyle/>
          <a:p>
            <a:r>
              <a:rPr lang="de-DE" sz="2400" dirty="0" err="1">
                <a:solidFill>
                  <a:srgbClr val="E0E2E4"/>
                </a:solidFill>
                <a:highlight>
                  <a:srgbClr val="293134"/>
                </a:highlight>
                <a:latin typeface="Consolas" panose="020B0609020204030204" pitchFamily="49" charset="0"/>
                <a:cs typeface="Consolas" panose="020B0609020204030204" pitchFamily="49" charset="0"/>
              </a:rPr>
              <a:t>vector</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a:solidFill>
                  <a:srgbClr val="E0E2E4"/>
                </a:solidFill>
                <a:highlight>
                  <a:srgbClr val="293134"/>
                </a:highlight>
                <a:latin typeface="Consolas" panose="020B0609020204030204" pitchFamily="49" charset="0"/>
                <a:cs typeface="Consolas" panose="020B0609020204030204" pitchFamily="49" charset="0"/>
              </a:rPr>
              <a:t>uint8_t</a:t>
            </a:r>
            <a:r>
              <a:rPr lang="de-DE" sz="2400" dirty="0">
                <a:solidFill>
                  <a:srgbClr val="E8E2B7"/>
                </a:solidFill>
                <a:highlight>
                  <a:srgbClr val="293134"/>
                </a:highlight>
                <a:latin typeface="Consolas" panose="020B0609020204030204" pitchFamily="49" charset="0"/>
                <a:cs typeface="Consolas" panose="020B0609020204030204" pitchFamily="49" charset="0"/>
              </a:rPr>
              <a:t>&gt;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decodedIndices</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numPixels</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E0E2E4"/>
                </a:solidFill>
                <a:highlight>
                  <a:srgbClr val="293134"/>
                </a:highlight>
                <a:latin typeface="Consolas" panose="020B0609020204030204" pitchFamily="49" charset="0"/>
                <a:cs typeface="Consolas" panose="020B0609020204030204" pitchFamily="49" charset="0"/>
              </a:rPr>
              <a:t>BitWiseIterator</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err="1">
                <a:solidFill>
                  <a:srgbClr val="E0E2E4"/>
                </a:solidFill>
                <a:highlight>
                  <a:srgbClr val="293134"/>
                </a:highlight>
                <a:latin typeface="Consolas" panose="020B0609020204030204" pitchFamily="49" charset="0"/>
                <a:cs typeface="Consolas" panose="020B0609020204030204" pitchFamily="49" charset="0"/>
              </a:rPr>
              <a:t>ByteBufferCIter</a:t>
            </a:r>
            <a:r>
              <a:rPr lang="de-DE" sz="2400" dirty="0">
                <a:solidFill>
                  <a:srgbClr val="E8E2B7"/>
                </a:solidFill>
                <a:highlight>
                  <a:srgbClr val="293134"/>
                </a:highlight>
                <a:latin typeface="Consolas" panose="020B0609020204030204" pitchFamily="49" charset="0"/>
                <a:cs typeface="Consolas" panose="020B0609020204030204" pitchFamily="49" charset="0"/>
              </a:rPr>
              <a:t>&gt;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bitsIter</a:t>
            </a:r>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dataB</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egin</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b="1" dirty="0" err="1">
                <a:solidFill>
                  <a:srgbClr val="93C763"/>
                </a:solidFill>
                <a:highlight>
                  <a:srgbClr val="293134"/>
                </a:highlight>
                <a:latin typeface="Consolas" panose="020B0609020204030204" pitchFamily="49" charset="0"/>
                <a:cs typeface="Consolas" panose="020B0609020204030204" pitchFamily="49" charset="0"/>
              </a:rPr>
              <a:t>for</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plane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plane </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4</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plane</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destination</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begin</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decodedIndices</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b="1" dirty="0" err="1">
                <a:solidFill>
                  <a:srgbClr val="93C763"/>
                </a:solidFill>
                <a:highlight>
                  <a:srgbClr val="293134"/>
                </a:highlight>
                <a:latin typeface="Consolas" panose="020B0609020204030204" pitchFamily="49" charset="0"/>
                <a:cs typeface="Consolas" panose="020B0609020204030204" pitchFamily="49" charset="0"/>
              </a:rPr>
              <a:t>for</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pixel</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pixel</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pixelCount</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pixel</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const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auto</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planeBit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bitsIter</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destination</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planeBit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&lt;&lt;</a:t>
            </a:r>
            <a:r>
              <a:rPr lang="de-DE" sz="2400" dirty="0">
                <a:solidFill>
                  <a:srgbClr val="E0E2E4"/>
                </a:solidFill>
                <a:highlight>
                  <a:srgbClr val="293134"/>
                </a:highlight>
                <a:latin typeface="Consolas" panose="020B0609020204030204" pitchFamily="49" charset="0"/>
                <a:cs typeface="Consolas" panose="020B0609020204030204" pitchFamily="49" charset="0"/>
              </a:rPr>
              <a:t> plane</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8948424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Enemy AI</a:t>
            </a:r>
            <a:endParaRPr lang="en-US" dirty="0"/>
          </a:p>
        </p:txBody>
      </p:sp>
    </p:spTree>
    <p:extLst>
      <p:ext uri="{BB962C8B-B14F-4D97-AF65-F5344CB8AC3E}">
        <p14:creationId xmlns:p14="http://schemas.microsoft.com/office/powerpoint/2010/main" val="696414571"/>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hape 74"/>
          <p:cNvSpPr txBox="1">
            <a:spLocks/>
          </p:cNvSpPr>
          <p:nvPr/>
        </p:nvSpPr>
        <p:spPr>
          <a:xfrm>
            <a:off x="4832400" y="354474"/>
            <a:ext cx="6940500" cy="5678025"/>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0"/>
              </a:spcBef>
              <a:buFont typeface="Arial" panose="020B0604020202020204" pitchFamily="34" charset="0"/>
              <a:buNone/>
            </a:pPr>
            <a:endParaRPr lang="en" dirty="0"/>
          </a:p>
        </p:txBody>
      </p:sp>
      <p:sp>
        <p:nvSpPr>
          <p:cNvPr id="7" name="Shape 74"/>
          <p:cNvSpPr txBox="1">
            <a:spLocks/>
          </p:cNvSpPr>
          <p:nvPr/>
        </p:nvSpPr>
        <p:spPr>
          <a:xfrm>
            <a:off x="5886500" y="354474"/>
            <a:ext cx="6940500" cy="6109825"/>
          </a:xfrm>
          <a:prstGeom prst="rect">
            <a:avLst/>
          </a:prstGeom>
        </p:spPr>
        <p:txBody>
          <a:bodyPr lIns="91425" tIns="91425" rIns="91425" bIns="91425" anchor="t" anchorCtr="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defTabSz="457200">
              <a:lnSpc>
                <a:spcPct val="100000"/>
              </a:lnSpc>
              <a:spcBef>
                <a:spcPts val="0"/>
              </a:spcBef>
              <a:buNone/>
            </a:pPr>
            <a:r>
              <a:rPr lang="en" sz="2400" dirty="0">
                <a:solidFill>
                  <a:prstClr val="white"/>
                </a:solidFill>
              </a:rPr>
              <a:t>Duke </a:t>
            </a:r>
            <a:r>
              <a:rPr lang="en" sz="2400" dirty="0" err="1">
                <a:solidFill>
                  <a:prstClr val="white"/>
                </a:solidFill>
              </a:rPr>
              <a:t>Nukem</a:t>
            </a:r>
            <a:r>
              <a:rPr lang="en" sz="2400" dirty="0">
                <a:solidFill>
                  <a:prstClr val="white"/>
                </a:solidFill>
              </a:rPr>
              <a:t> II</a:t>
            </a:r>
            <a:endParaRPr lang="en-US" sz="2400" dirty="0">
              <a:solidFill>
                <a:prstClr val="white"/>
              </a:solidFill>
            </a:endParaRPr>
          </a:p>
          <a:p>
            <a:pPr marL="0" lvl="0" indent="0" defTabSz="457200">
              <a:lnSpc>
                <a:spcPct val="100000"/>
              </a:lnSpc>
              <a:spcBef>
                <a:spcPts val="0"/>
              </a:spcBef>
              <a:buNone/>
            </a:pPr>
            <a:endParaRPr lang="en" sz="1800" dirty="0">
              <a:solidFill>
                <a:prstClr val="white"/>
              </a:solidFill>
            </a:endParaRPr>
          </a:p>
          <a:p>
            <a:pPr lvl="0">
              <a:lnSpc>
                <a:spcPct val="100000"/>
              </a:lnSpc>
              <a:spcBef>
                <a:spcPts val="0"/>
              </a:spcBef>
              <a:spcAft>
                <a:spcPts val="800"/>
              </a:spcAft>
              <a:buNone/>
            </a:pPr>
            <a:r>
              <a:rPr lang="en" sz="1800" dirty="0"/>
              <a:t>Size on disk (executable + data):</a:t>
            </a:r>
          </a:p>
          <a:p>
            <a:pPr marL="457200" lvl="0">
              <a:lnSpc>
                <a:spcPct val="100000"/>
              </a:lnSpc>
              <a:spcBef>
                <a:spcPts val="0"/>
              </a:spcBef>
              <a:spcAft>
                <a:spcPts val="800"/>
              </a:spcAft>
            </a:pPr>
            <a:r>
              <a:rPr lang="en" sz="1800" dirty="0"/>
              <a:t>3.4 MB (shareware)</a:t>
            </a:r>
          </a:p>
          <a:p>
            <a:pPr marL="457200" lvl="0">
              <a:lnSpc>
                <a:spcPct val="100000"/>
              </a:lnSpc>
              <a:spcBef>
                <a:spcPts val="0"/>
              </a:spcBef>
              <a:spcAft>
                <a:spcPts val="800"/>
              </a:spcAft>
            </a:pPr>
            <a:r>
              <a:rPr lang="en" sz="1800" dirty="0"/>
              <a:t>5.7 MB (full version)</a:t>
            </a:r>
            <a:endParaRPr lang="en-US" sz="1800" dirty="0"/>
          </a:p>
          <a:p>
            <a:pPr marL="457200" lvl="0">
              <a:lnSpc>
                <a:spcPct val="100000"/>
              </a:lnSpc>
              <a:spcBef>
                <a:spcPts val="0"/>
              </a:spcBef>
              <a:spcAft>
                <a:spcPts val="800"/>
              </a:spcAft>
            </a:pPr>
            <a:endParaRPr lang="en" sz="1800" dirty="0"/>
          </a:p>
          <a:p>
            <a:pPr marL="0" lvl="0" indent="0">
              <a:lnSpc>
                <a:spcPct val="100000"/>
              </a:lnSpc>
              <a:spcBef>
                <a:spcPts val="0"/>
              </a:spcBef>
              <a:spcAft>
                <a:spcPts val="1000"/>
              </a:spcAft>
              <a:buNone/>
            </a:pPr>
            <a:r>
              <a:rPr lang="en" sz="1800" dirty="0"/>
              <a:t>Audio/video output:</a:t>
            </a:r>
          </a:p>
          <a:p>
            <a:pPr marL="457200" lvl="0">
              <a:lnSpc>
                <a:spcPct val="100000"/>
              </a:lnSpc>
              <a:spcBef>
                <a:spcPts val="0"/>
              </a:spcBef>
              <a:spcAft>
                <a:spcPts val="800"/>
              </a:spcAft>
            </a:pPr>
            <a:r>
              <a:rPr lang="en" sz="1800" dirty="0"/>
              <a:t>320x200 screen </a:t>
            </a:r>
            <a:r>
              <a:rPr lang="en" sz="1800" dirty="0" smtClean="0"/>
              <a:t>resolution</a:t>
            </a:r>
            <a:r>
              <a:rPr lang="en-US" sz="1800" dirty="0" smtClean="0"/>
              <a:t> (stretched to 4:3 by CRT)</a:t>
            </a:r>
            <a:endParaRPr lang="en" sz="1800" dirty="0"/>
          </a:p>
          <a:p>
            <a:pPr marL="457200" lvl="0">
              <a:lnSpc>
                <a:spcPct val="100000"/>
              </a:lnSpc>
              <a:spcBef>
                <a:spcPts val="0"/>
              </a:spcBef>
              <a:spcAft>
                <a:spcPts val="800"/>
              </a:spcAft>
            </a:pPr>
            <a:r>
              <a:rPr lang="en" sz="1800" dirty="0"/>
              <a:t>16 color palette (256 for intro movies)</a:t>
            </a:r>
          </a:p>
          <a:p>
            <a:pPr marL="457200" lvl="0">
              <a:lnSpc>
                <a:spcPct val="100000"/>
              </a:lnSpc>
              <a:spcBef>
                <a:spcPts val="0"/>
              </a:spcBef>
              <a:spcAft>
                <a:spcPts val="800"/>
              </a:spcAft>
            </a:pPr>
            <a:r>
              <a:rPr lang="en" sz="1800" dirty="0" smtClean="0"/>
              <a:t>1</a:t>
            </a:r>
            <a:r>
              <a:rPr lang="en-US" sz="1800" dirty="0" smtClean="0"/>
              <a:t>5-17 FPS</a:t>
            </a:r>
            <a:endParaRPr lang="en" sz="1800" dirty="0"/>
          </a:p>
          <a:p>
            <a:pPr marL="457200" lvl="0">
              <a:lnSpc>
                <a:spcPct val="100000"/>
              </a:lnSpc>
              <a:spcBef>
                <a:spcPts val="0"/>
              </a:spcBef>
              <a:spcAft>
                <a:spcPts val="800"/>
              </a:spcAft>
            </a:pPr>
            <a:r>
              <a:rPr lang="en" sz="1800" dirty="0" err="1"/>
              <a:t>Monoaural</a:t>
            </a:r>
            <a:r>
              <a:rPr lang="en" sz="1800" dirty="0"/>
              <a:t> sound </a:t>
            </a:r>
            <a:r>
              <a:rPr lang="en" sz="1800" dirty="0" smtClean="0"/>
              <a:t>output</a:t>
            </a:r>
            <a:endParaRPr lang="en-US" sz="1800" dirty="0" smtClean="0"/>
          </a:p>
          <a:p>
            <a:pPr marL="457200" lvl="0">
              <a:lnSpc>
                <a:spcPct val="100000"/>
              </a:lnSpc>
              <a:spcBef>
                <a:spcPts val="0"/>
              </a:spcBef>
              <a:spcAft>
                <a:spcPts val="800"/>
              </a:spcAft>
            </a:pPr>
            <a:r>
              <a:rPr lang="en-US" sz="1800" dirty="0"/>
              <a:t>N</a:t>
            </a:r>
            <a:r>
              <a:rPr lang="en" sz="1800" dirty="0" smtClean="0"/>
              <a:t>o </a:t>
            </a:r>
            <a:r>
              <a:rPr lang="en" sz="1800" dirty="0"/>
              <a:t>mixing (only 1 sound effect at a time)</a:t>
            </a:r>
          </a:p>
        </p:txBody>
      </p:sp>
      <p:pic>
        <p:nvPicPr>
          <p:cNvPr id="9" name="Shape 85"/>
          <p:cNvPicPr preferRelativeResize="0"/>
          <p:nvPr/>
        </p:nvPicPr>
        <p:blipFill>
          <a:blip r:embed="rId2">
            <a:alphaModFix/>
          </a:blip>
          <a:stretch>
            <a:fillRect/>
          </a:stretch>
        </p:blipFill>
        <p:spPr>
          <a:xfrm>
            <a:off x="323236" y="233758"/>
            <a:ext cx="5170410" cy="3880823"/>
          </a:xfrm>
          <a:prstGeom prst="rect">
            <a:avLst/>
          </a:prstGeom>
          <a:noFill/>
          <a:ln>
            <a:noFill/>
          </a:ln>
        </p:spPr>
      </p:pic>
      <p:pic>
        <p:nvPicPr>
          <p:cNvPr id="12" name="Shape 95"/>
          <p:cNvPicPr preferRelativeResize="0"/>
          <p:nvPr/>
        </p:nvPicPr>
        <p:blipFill>
          <a:blip r:embed="rId3">
            <a:alphaModFix/>
          </a:blip>
          <a:stretch>
            <a:fillRect/>
          </a:stretch>
        </p:blipFill>
        <p:spPr>
          <a:xfrm>
            <a:off x="326571" y="4175920"/>
            <a:ext cx="2557224" cy="1917918"/>
          </a:xfrm>
          <a:prstGeom prst="rect">
            <a:avLst/>
          </a:prstGeom>
          <a:noFill/>
          <a:ln>
            <a:noFill/>
          </a:ln>
        </p:spPr>
      </p:pic>
      <p:pic>
        <p:nvPicPr>
          <p:cNvPr id="13" name="Picture 1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25722" y="4175920"/>
            <a:ext cx="2567924" cy="1917918"/>
          </a:xfrm>
          <a:prstGeom prst="rect">
            <a:avLst/>
          </a:prstGeom>
        </p:spPr>
      </p:pic>
      <p:sp>
        <p:nvSpPr>
          <p:cNvPr id="2" name="Slide Number Placeholder 1"/>
          <p:cNvSpPr>
            <a:spLocks noGrp="1"/>
          </p:cNvSpPr>
          <p:nvPr>
            <p:ph type="sldNum" sz="quarter" idx="12"/>
          </p:nvPr>
        </p:nvSpPr>
        <p:spPr/>
        <p:txBody>
          <a:bodyPr/>
          <a:lstStyle/>
          <a:p>
            <a:fld id="{D57F1E4F-1CFF-5643-939E-217C01CDF565}" type="slidenum">
              <a:rPr lang="en-US" smtClean="0"/>
              <a:pPr/>
              <a:t>4</a:t>
            </a:fld>
            <a:endParaRPr lang="en-US" dirty="0"/>
          </a:p>
        </p:txBody>
      </p:sp>
    </p:spTree>
    <p:extLst>
      <p:ext uri="{BB962C8B-B14F-4D97-AF65-F5344CB8AC3E}">
        <p14:creationId xmlns:p14="http://schemas.microsoft.com/office/powerpoint/2010/main" val="398380260"/>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State machines for enemy AI: Example</a:t>
            </a:r>
            <a:endParaRPr lang="en-US" dirty="0"/>
          </a:p>
        </p:txBody>
      </p:sp>
      <p:pic>
        <p:nvPicPr>
          <p:cNvPr id="6" name="Content Placeholder 5"/>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689927" y="2648161"/>
            <a:ext cx="609600" cy="406400"/>
          </a:xfr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17962" y="2546561"/>
            <a:ext cx="609600" cy="609600"/>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61892" y="2648161"/>
            <a:ext cx="609600" cy="406400"/>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3858" y="5128121"/>
            <a:ext cx="609600" cy="406400"/>
          </a:xfrm>
          <a:prstGeom prst="rect">
            <a:avLst/>
          </a:prstGeom>
        </p:spPr>
      </p:pic>
      <p:sp>
        <p:nvSpPr>
          <p:cNvPr id="9" name="TextBox 8"/>
          <p:cNvSpPr txBox="1"/>
          <p:nvPr/>
        </p:nvSpPr>
        <p:spPr>
          <a:xfrm>
            <a:off x="1657117" y="1933958"/>
            <a:ext cx="731290" cy="369332"/>
          </a:xfrm>
          <a:prstGeom prst="rect">
            <a:avLst/>
          </a:prstGeom>
          <a:noFill/>
        </p:spPr>
        <p:txBody>
          <a:bodyPr wrap="none" rtlCol="0">
            <a:spAutoFit/>
          </a:bodyPr>
          <a:lstStyle/>
          <a:p>
            <a:r>
              <a:rPr lang="en-US" dirty="0" smtClean="0"/>
              <a:t>Flying</a:t>
            </a:r>
            <a:endParaRPr lang="en-US" dirty="0"/>
          </a:p>
        </p:txBody>
      </p:sp>
      <p:sp>
        <p:nvSpPr>
          <p:cNvPr id="10" name="TextBox 9"/>
          <p:cNvSpPr txBox="1"/>
          <p:nvPr/>
        </p:nvSpPr>
        <p:spPr>
          <a:xfrm>
            <a:off x="3479073" y="1920103"/>
            <a:ext cx="1031308" cy="369332"/>
          </a:xfrm>
          <a:prstGeom prst="rect">
            <a:avLst/>
          </a:prstGeom>
          <a:noFill/>
        </p:spPr>
        <p:txBody>
          <a:bodyPr wrap="none" rtlCol="0">
            <a:spAutoFit/>
          </a:bodyPr>
          <a:lstStyle/>
          <a:p>
            <a:r>
              <a:rPr lang="en-US" dirty="0" smtClean="0"/>
              <a:t>Hovering</a:t>
            </a:r>
            <a:endParaRPr lang="en-US" dirty="0"/>
          </a:p>
        </p:txBody>
      </p:sp>
      <p:sp>
        <p:nvSpPr>
          <p:cNvPr id="11" name="TextBox 10"/>
          <p:cNvSpPr txBox="1"/>
          <p:nvPr/>
        </p:nvSpPr>
        <p:spPr>
          <a:xfrm>
            <a:off x="5179008" y="1920103"/>
            <a:ext cx="1575368" cy="369332"/>
          </a:xfrm>
          <a:prstGeom prst="rect">
            <a:avLst/>
          </a:prstGeom>
          <a:noFill/>
        </p:spPr>
        <p:txBody>
          <a:bodyPr wrap="none" rtlCol="0">
            <a:spAutoFit/>
          </a:bodyPr>
          <a:lstStyle/>
          <a:p>
            <a:r>
              <a:rPr lang="en-US" smtClean="0"/>
              <a:t>Plunging down</a:t>
            </a:r>
            <a:endParaRPr lang="en-US" dirty="0"/>
          </a:p>
        </p:txBody>
      </p:sp>
      <p:sp>
        <p:nvSpPr>
          <p:cNvPr id="12" name="TextBox 11"/>
          <p:cNvSpPr txBox="1"/>
          <p:nvPr/>
        </p:nvSpPr>
        <p:spPr>
          <a:xfrm>
            <a:off x="7423003" y="1933958"/>
            <a:ext cx="1032655" cy="369332"/>
          </a:xfrm>
          <a:prstGeom prst="rect">
            <a:avLst/>
          </a:prstGeom>
          <a:noFill/>
        </p:spPr>
        <p:txBody>
          <a:bodyPr wrap="none" rtlCol="0">
            <a:spAutoFit/>
          </a:bodyPr>
          <a:lstStyle/>
          <a:p>
            <a:r>
              <a:rPr lang="en-US" smtClean="0"/>
              <a:t>Rising up</a:t>
            </a:r>
            <a:endParaRPr lang="en-US" dirty="0"/>
          </a:p>
        </p:txBody>
      </p:sp>
      <p:sp>
        <p:nvSpPr>
          <p:cNvPr id="13" name="Slide Number Placeholder 12"/>
          <p:cNvSpPr>
            <a:spLocks noGrp="1"/>
          </p:cNvSpPr>
          <p:nvPr>
            <p:ph type="sldNum" sz="quarter" idx="12"/>
          </p:nvPr>
        </p:nvSpPr>
        <p:spPr/>
        <p:txBody>
          <a:bodyPr/>
          <a:lstStyle/>
          <a:p>
            <a:fld id="{D57F1E4F-1CFF-5643-939E-217C01CDF565}" type="slidenum">
              <a:rPr lang="en-US" smtClean="0"/>
              <a:pPr/>
              <a:t>40</a:t>
            </a:fld>
            <a:endParaRPr lang="en-US" dirty="0"/>
          </a:p>
        </p:txBody>
      </p:sp>
    </p:spTree>
    <p:extLst>
      <p:ext uri="{BB962C8B-B14F-4D97-AF65-F5344CB8AC3E}">
        <p14:creationId xmlns:p14="http://schemas.microsoft.com/office/powerpoint/2010/main" val="2845442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repeatCount="indefinite" accel="50000" decel="50000" fill="hold" nodeType="withEffect">
                                  <p:stCondLst>
                                    <p:cond delay="0"/>
                                  </p:stCondLst>
                                  <p:childTnLst>
                                    <p:animMotion origin="layout" path="M -3.125E-6 -7.40741E-7 L 0.00144 0.37407 " pathEditMode="relative" rAng="0" ptsTypes="AA">
                                      <p:cBhvr>
                                        <p:cTn id="6" dur="800" fill="hold"/>
                                        <p:tgtEl>
                                          <p:spTgt spid="7"/>
                                        </p:tgtEl>
                                        <p:attrNameLst>
                                          <p:attrName>ppt_x</p:attrName>
                                          <p:attrName>ppt_y</p:attrName>
                                        </p:attrNameLst>
                                      </p:cBhvr>
                                      <p:rCtr x="65" y="18704"/>
                                    </p:animMotion>
                                  </p:childTnLst>
                                </p:cTn>
                              </p:par>
                              <p:par>
                                <p:cTn id="7" presetID="42" presetClass="path" presetSubtype="0" repeatCount="indefinite" accel="50000" decel="50000" fill="hold" nodeType="withEffect">
                                  <p:stCondLst>
                                    <p:cond delay="0"/>
                                  </p:stCondLst>
                                  <p:childTnLst>
                                    <p:animMotion origin="layout" path="M -1.875E-6 -4.81481E-6 L -1.875E-6 -0.36921 " pathEditMode="relative" rAng="0" ptsTypes="AA">
                                      <p:cBhvr>
                                        <p:cTn id="8" dur="1600" fill="hold"/>
                                        <p:tgtEl>
                                          <p:spTgt spid="8"/>
                                        </p:tgtEl>
                                        <p:attrNameLst>
                                          <p:attrName>ppt_x</p:attrName>
                                          <p:attrName>ppt_y</p:attrName>
                                        </p:attrNameLst>
                                      </p:cBhvr>
                                      <p:rCtr x="0" y="-1847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Red bird state machine</a:t>
            </a:r>
            <a:endParaRPr lang="en-US" dirty="0"/>
          </a:p>
        </p:txBody>
      </p:sp>
      <p:grpSp>
        <p:nvGrpSpPr>
          <p:cNvPr id="52" name="Group 51"/>
          <p:cNvGrpSpPr/>
          <p:nvPr/>
        </p:nvGrpSpPr>
        <p:grpSpPr>
          <a:xfrm>
            <a:off x="1123271" y="1708040"/>
            <a:ext cx="9945458" cy="4254718"/>
            <a:chOff x="289410" y="2136513"/>
            <a:chExt cx="9945458" cy="4254718"/>
          </a:xfrm>
        </p:grpSpPr>
        <p:sp>
          <p:nvSpPr>
            <p:cNvPr id="4" name="Oval 3"/>
            <p:cNvSpPr/>
            <p:nvPr/>
          </p:nvSpPr>
          <p:spPr>
            <a:xfrm>
              <a:off x="1957338" y="2136513"/>
              <a:ext cx="1405467" cy="1405467"/>
            </a:xfrm>
            <a:prstGeom prst="ellipse">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lgn="ctr"/>
              <a:r>
                <a:rPr lang="en-US" sz="1467" dirty="0" smtClean="0">
                  <a:solidFill>
                    <a:schemeClr val="bg1"/>
                  </a:solidFill>
                </a:rPr>
                <a:t>Flying</a:t>
              </a:r>
              <a:endParaRPr lang="en-US" sz="1467" dirty="0">
                <a:solidFill>
                  <a:schemeClr val="bg1"/>
                </a:solidFill>
              </a:endParaRPr>
            </a:p>
          </p:txBody>
        </p:sp>
        <p:sp>
          <p:nvSpPr>
            <p:cNvPr id="18" name="Oval 17"/>
            <p:cNvSpPr/>
            <p:nvPr/>
          </p:nvSpPr>
          <p:spPr>
            <a:xfrm>
              <a:off x="7518401" y="2154216"/>
              <a:ext cx="1354667" cy="1354667"/>
            </a:xfrm>
            <a:prstGeom prst="ellipse">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lgn="ctr"/>
              <a:r>
                <a:rPr lang="en-US" sz="1467" smtClean="0">
                  <a:solidFill>
                    <a:schemeClr val="bg1"/>
                  </a:solidFill>
                </a:rPr>
                <a:t>Hovering</a:t>
              </a:r>
              <a:endParaRPr lang="en-US" sz="1467" dirty="0">
                <a:solidFill>
                  <a:schemeClr val="bg1"/>
                </a:solidFill>
              </a:endParaRPr>
            </a:p>
          </p:txBody>
        </p:sp>
        <p:sp>
          <p:nvSpPr>
            <p:cNvPr id="19" name="Oval 18"/>
            <p:cNvSpPr/>
            <p:nvPr/>
          </p:nvSpPr>
          <p:spPr>
            <a:xfrm>
              <a:off x="424872" y="2670683"/>
              <a:ext cx="321734" cy="321734"/>
            </a:xfrm>
            <a:prstGeom prst="ellipse">
              <a:avLst/>
            </a:prstGeom>
            <a:solidFill>
              <a:schemeClr val="bg1"/>
            </a:solidFill>
            <a:ln w="9525" cap="flat" cmpd="sng">
              <a:noFill/>
              <a:prstDash val="solid"/>
              <a:round/>
              <a:headEnd type="none" w="med" len="med"/>
              <a:tailEnd type="none" w="med" len="med"/>
            </a:ln>
          </p:spPr>
          <p:txBody>
            <a:bodyPr lIns="121900" tIns="121900" rIns="121900" bIns="121900" anchor="ctr" anchorCtr="0">
              <a:noAutofit/>
            </a:bodyPr>
            <a:lstStyle/>
            <a:p>
              <a:pPr algn="ctr"/>
              <a:endParaRPr lang="en-US" sz="1467" dirty="0">
                <a:solidFill>
                  <a:schemeClr val="bg1"/>
                </a:solidFill>
              </a:endParaRPr>
            </a:p>
          </p:txBody>
        </p:sp>
        <p:cxnSp>
          <p:nvCxnSpPr>
            <p:cNvPr id="21" name="Straight Arrow Connector 20"/>
            <p:cNvCxnSpPr>
              <a:stCxn id="19" idx="6"/>
              <a:endCxn id="4" idx="2"/>
            </p:cNvCxnSpPr>
            <p:nvPr/>
          </p:nvCxnSpPr>
          <p:spPr>
            <a:xfrm>
              <a:off x="746606" y="2831550"/>
              <a:ext cx="1210732" cy="7697"/>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p:cNvCxnSpPr>
              <a:stCxn id="4" idx="6"/>
              <a:endCxn id="18" idx="2"/>
            </p:cNvCxnSpPr>
            <p:nvPr/>
          </p:nvCxnSpPr>
          <p:spPr>
            <a:xfrm flipV="1">
              <a:off x="3362805" y="2831550"/>
              <a:ext cx="4155596" cy="7697"/>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3" name="Oval 22"/>
            <p:cNvSpPr/>
            <p:nvPr/>
          </p:nvSpPr>
          <p:spPr>
            <a:xfrm>
              <a:off x="7518401" y="5036564"/>
              <a:ext cx="1354667" cy="1354667"/>
            </a:xfrm>
            <a:prstGeom prst="ellipse">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lgn="ctr"/>
              <a:r>
                <a:rPr lang="en-US" sz="1467" dirty="0" smtClean="0">
                  <a:solidFill>
                    <a:schemeClr val="bg1"/>
                  </a:solidFill>
                </a:rPr>
                <a:t>Plunging</a:t>
              </a:r>
              <a:endParaRPr lang="en-US" sz="1467" dirty="0">
                <a:solidFill>
                  <a:schemeClr val="bg1"/>
                </a:solidFill>
              </a:endParaRPr>
            </a:p>
          </p:txBody>
        </p:sp>
        <p:sp>
          <p:nvSpPr>
            <p:cNvPr id="24" name="Oval 23"/>
            <p:cNvSpPr/>
            <p:nvPr/>
          </p:nvSpPr>
          <p:spPr>
            <a:xfrm>
              <a:off x="1974272" y="5007482"/>
              <a:ext cx="1354667" cy="1354667"/>
            </a:xfrm>
            <a:prstGeom prst="ellipse">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lgn="ctr"/>
              <a:r>
                <a:rPr lang="en-US" sz="1467" dirty="0" smtClean="0">
                  <a:solidFill>
                    <a:schemeClr val="bg1"/>
                  </a:solidFill>
                </a:rPr>
                <a:t>Rising</a:t>
              </a:r>
              <a:endParaRPr lang="en-US" sz="1467" dirty="0">
                <a:solidFill>
                  <a:schemeClr val="bg1"/>
                </a:solidFill>
              </a:endParaRPr>
            </a:p>
          </p:txBody>
        </p:sp>
        <p:cxnSp>
          <p:nvCxnSpPr>
            <p:cNvPr id="30" name="Straight Arrow Connector 29"/>
            <p:cNvCxnSpPr>
              <a:stCxn id="18" idx="4"/>
              <a:endCxn id="23" idx="0"/>
            </p:cNvCxnSpPr>
            <p:nvPr/>
          </p:nvCxnSpPr>
          <p:spPr>
            <a:xfrm>
              <a:off x="8195735" y="3508883"/>
              <a:ext cx="0" cy="1527681"/>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p:cNvCxnSpPr>
              <a:stCxn id="23" idx="2"/>
              <a:endCxn id="24" idx="6"/>
            </p:cNvCxnSpPr>
            <p:nvPr/>
          </p:nvCxnSpPr>
          <p:spPr>
            <a:xfrm flipH="1" flipV="1">
              <a:off x="3328939" y="5684816"/>
              <a:ext cx="4189462" cy="29082"/>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p:cNvCxnSpPr>
              <a:stCxn id="24" idx="0"/>
              <a:endCxn id="4" idx="4"/>
            </p:cNvCxnSpPr>
            <p:nvPr/>
          </p:nvCxnSpPr>
          <p:spPr>
            <a:xfrm flipV="1">
              <a:off x="2651606" y="3541980"/>
              <a:ext cx="8466" cy="1465502"/>
            </a:xfrm>
            <a:prstGeom prst="straightConnector1">
              <a:avLst/>
            </a:prstGeom>
            <a:ln w="254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47" name="TextBox 46"/>
            <p:cNvSpPr txBox="1"/>
            <p:nvPr/>
          </p:nvSpPr>
          <p:spPr>
            <a:xfrm>
              <a:off x="4420965" y="2472267"/>
              <a:ext cx="2039276" cy="369332"/>
            </a:xfrm>
            <a:prstGeom prst="rect">
              <a:avLst/>
            </a:prstGeom>
            <a:noFill/>
          </p:spPr>
          <p:txBody>
            <a:bodyPr wrap="none" rtlCol="0">
              <a:spAutoFit/>
            </a:bodyPr>
            <a:lstStyle/>
            <a:p>
              <a:r>
                <a:rPr lang="en-US" smtClean="0"/>
                <a:t>Position over </a:t>
              </a:r>
              <a:r>
                <a:rPr lang="en-US" dirty="0" smtClean="0"/>
                <a:t>player</a:t>
              </a:r>
              <a:endParaRPr lang="en-US" dirty="0"/>
            </a:p>
          </p:txBody>
        </p:sp>
        <p:sp>
          <p:nvSpPr>
            <p:cNvPr id="48" name="TextBox 47"/>
            <p:cNvSpPr txBox="1"/>
            <p:nvPr/>
          </p:nvSpPr>
          <p:spPr>
            <a:xfrm>
              <a:off x="8484965" y="4088057"/>
              <a:ext cx="1749903" cy="369332"/>
            </a:xfrm>
            <a:prstGeom prst="rect">
              <a:avLst/>
            </a:prstGeom>
            <a:noFill/>
          </p:spPr>
          <p:txBody>
            <a:bodyPr wrap="none" rtlCol="0">
              <a:spAutoFit/>
            </a:bodyPr>
            <a:lstStyle/>
            <a:p>
              <a:r>
                <a:rPr lang="en-US" dirty="0" smtClean="0"/>
                <a:t>Timeout elapsed</a:t>
              </a:r>
              <a:endParaRPr lang="en-US" dirty="0"/>
            </a:p>
          </p:txBody>
        </p:sp>
        <p:sp>
          <p:nvSpPr>
            <p:cNvPr id="49" name="TextBox 48"/>
            <p:cNvSpPr txBox="1"/>
            <p:nvPr/>
          </p:nvSpPr>
          <p:spPr>
            <a:xfrm>
              <a:off x="4824243" y="5740347"/>
              <a:ext cx="1198854" cy="369332"/>
            </a:xfrm>
            <a:prstGeom prst="rect">
              <a:avLst/>
            </a:prstGeom>
            <a:noFill/>
          </p:spPr>
          <p:txBody>
            <a:bodyPr wrap="none" rtlCol="0">
              <a:spAutoFit/>
            </a:bodyPr>
            <a:lstStyle/>
            <a:p>
              <a:r>
                <a:rPr lang="en-US" dirty="0" smtClean="0"/>
                <a:t>Ground hit</a:t>
              </a:r>
              <a:endParaRPr lang="en-US" dirty="0"/>
            </a:p>
          </p:txBody>
        </p:sp>
        <p:sp>
          <p:nvSpPr>
            <p:cNvPr id="51" name="TextBox 50"/>
            <p:cNvSpPr txBox="1"/>
            <p:nvPr/>
          </p:nvSpPr>
          <p:spPr>
            <a:xfrm>
              <a:off x="289410" y="4088057"/>
              <a:ext cx="2378921" cy="369332"/>
            </a:xfrm>
            <a:prstGeom prst="rect">
              <a:avLst/>
            </a:prstGeom>
            <a:noFill/>
          </p:spPr>
          <p:txBody>
            <a:bodyPr wrap="none" rtlCol="0">
              <a:spAutoFit/>
            </a:bodyPr>
            <a:lstStyle/>
            <a:p>
              <a:r>
                <a:rPr lang="en-US" dirty="0" smtClean="0"/>
                <a:t>Original </a:t>
              </a:r>
              <a:r>
                <a:rPr lang="en-US" smtClean="0"/>
                <a:t>height reached</a:t>
              </a:r>
              <a:endParaRPr lang="en-US" dirty="0"/>
            </a:p>
          </p:txBody>
        </p:sp>
      </p:grpSp>
      <p:sp>
        <p:nvSpPr>
          <p:cNvPr id="53" name="Slide Number Placeholder 52"/>
          <p:cNvSpPr>
            <a:spLocks noGrp="1"/>
          </p:cNvSpPr>
          <p:nvPr>
            <p:ph type="sldNum" sz="quarter" idx="12"/>
          </p:nvPr>
        </p:nvSpPr>
        <p:spPr/>
        <p:txBody>
          <a:bodyPr/>
          <a:lstStyle/>
          <a:p>
            <a:fld id="{D57F1E4F-1CFF-5643-939E-217C01CDF565}" type="slidenum">
              <a:rPr lang="en-US" smtClean="0"/>
              <a:pPr/>
              <a:t>41</a:t>
            </a:fld>
            <a:endParaRPr lang="en-US" dirty="0"/>
          </a:p>
        </p:txBody>
      </p:sp>
    </p:spTree>
    <p:extLst>
      <p:ext uri="{BB962C8B-B14F-4D97-AF65-F5344CB8AC3E}">
        <p14:creationId xmlns:p14="http://schemas.microsoft.com/office/powerpoint/2010/main" val="8646825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”Old-school” approach</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42</a:t>
            </a:fld>
            <a:endParaRPr lang="en-US" dirty="0"/>
          </a:p>
        </p:txBody>
      </p:sp>
      <p:sp>
        <p:nvSpPr>
          <p:cNvPr id="6" name="Rectangle 5"/>
          <p:cNvSpPr/>
          <p:nvPr/>
        </p:nvSpPr>
        <p:spPr>
          <a:xfrm>
            <a:off x="923928" y="1803340"/>
            <a:ext cx="5321300" cy="2862322"/>
          </a:xfrm>
          <a:prstGeom prst="rect">
            <a:avLst/>
          </a:prstGeom>
          <a:solidFill>
            <a:srgbClr val="293134"/>
          </a:solidFill>
        </p:spPr>
        <p:txBody>
          <a:bodyPr wrap="square">
            <a:spAutoFit/>
          </a:bodyPr>
          <a:lstStyle/>
          <a:p>
            <a:r>
              <a:rPr lang="de-DE" sz="2000" dirty="0" err="1">
                <a:solidFill>
                  <a:srgbClr val="678CB1"/>
                </a:solidFill>
                <a:highlight>
                  <a:srgbClr val="293134"/>
                </a:highlight>
                <a:latin typeface="Consolas" panose="020B0609020204030204" pitchFamily="49" charset="0"/>
                <a:cs typeface="Consolas" panose="020B0609020204030204" pitchFamily="49" charset="0"/>
              </a:rPr>
              <a:t>enum</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class</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Flying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Plunging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Rising</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RedBird</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int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mOriginalHeight</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int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mElapsedTime</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8" name="Rectangle 7"/>
          <p:cNvSpPr/>
          <p:nvPr/>
        </p:nvSpPr>
        <p:spPr>
          <a:xfrm>
            <a:off x="6423028" y="1804075"/>
            <a:ext cx="3898900" cy="2246769"/>
          </a:xfrm>
          <a:prstGeom prst="rect">
            <a:avLst/>
          </a:prstGeom>
          <a:solidFill>
            <a:srgbClr val="293134"/>
          </a:solidFill>
        </p:spPr>
        <p:txBody>
          <a:bodyPr wrap="square">
            <a:spAutoFit/>
          </a:bodyPr>
          <a:lstStyle/>
          <a:p>
            <a:r>
              <a:rPr lang="de-DE" sz="2000" b="1" dirty="0" err="1">
                <a:solidFill>
                  <a:srgbClr val="93C763"/>
                </a:solidFill>
                <a:highlight>
                  <a:srgbClr val="293134"/>
                </a:highlight>
                <a:latin typeface="Consolas" panose="020B0609020204030204" pitchFamily="49" charset="0"/>
                <a:cs typeface="Consolas" panose="020B0609020204030204" pitchFamily="49" charset="0"/>
              </a:rPr>
              <a:t>switch</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b="1" dirty="0" err="1">
                <a:solidFill>
                  <a:srgbClr val="93C763"/>
                </a:solidFill>
                <a:highlight>
                  <a:srgbClr val="293134"/>
                </a:highlight>
                <a:latin typeface="Consolas" panose="020B0609020204030204" pitchFamily="49" charset="0"/>
                <a:cs typeface="Consolas" panose="020B0609020204030204" pitchFamily="49" charset="0"/>
              </a:rPr>
              <a:t>case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Flying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66747B"/>
                </a:solidFill>
                <a:highlight>
                  <a:srgbClr val="293134"/>
                </a:highlight>
                <a:latin typeface="Consolas" panose="020B0609020204030204" pitchFamily="49" charset="0"/>
                <a:cs typeface="Consolas" panose="020B0609020204030204" pitchFamily="49" charset="0"/>
              </a:rPr>
              <a:t>// Check </a:t>
            </a:r>
            <a:r>
              <a:rPr lang="de-DE" sz="2000" dirty="0" err="1">
                <a:solidFill>
                  <a:srgbClr val="66747B"/>
                </a:solidFill>
                <a:highlight>
                  <a:srgbClr val="293134"/>
                </a:highlight>
                <a:latin typeface="Consolas" panose="020B0609020204030204" pitchFamily="49" charset="0"/>
                <a:cs typeface="Consolas" panose="020B0609020204030204" pitchFamily="49" charset="0"/>
              </a:rPr>
              <a:t>if</a:t>
            </a:r>
            <a:r>
              <a:rPr lang="de-DE" sz="2000" dirty="0">
                <a:solidFill>
                  <a:srgbClr val="66747B"/>
                </a:solidFill>
                <a:highlight>
                  <a:srgbClr val="293134"/>
                </a:highlight>
                <a:latin typeface="Consolas" panose="020B0609020204030204" pitchFamily="49" charset="0"/>
                <a:cs typeface="Consolas" panose="020B0609020204030204" pitchFamily="49" charset="0"/>
              </a:rPr>
              <a:t> </a:t>
            </a:r>
            <a:r>
              <a:rPr lang="de-DE" sz="2000" dirty="0" err="1">
                <a:solidFill>
                  <a:srgbClr val="66747B"/>
                </a:solidFill>
                <a:highlight>
                  <a:srgbClr val="293134"/>
                </a:highlight>
                <a:latin typeface="Consolas" panose="020B0609020204030204" pitchFamily="49" charset="0"/>
                <a:cs typeface="Consolas" panose="020B0609020204030204" pitchFamily="49" charset="0"/>
              </a:rPr>
              <a:t>over</a:t>
            </a:r>
            <a:r>
              <a:rPr lang="de-DE" sz="2000" dirty="0">
                <a:solidFill>
                  <a:srgbClr val="66747B"/>
                </a:solidFill>
                <a:highlight>
                  <a:srgbClr val="293134"/>
                </a:highlight>
                <a:latin typeface="Consolas" panose="020B0609020204030204" pitchFamily="49" charset="0"/>
                <a:cs typeface="Consolas" panose="020B0609020204030204" pitchFamily="49" charset="0"/>
              </a:rPr>
              <a:t> </a:t>
            </a:r>
            <a:r>
              <a:rPr lang="de-DE" sz="2000" dirty="0" err="1">
                <a:solidFill>
                  <a:srgbClr val="66747B"/>
                </a:solidFill>
                <a:highlight>
                  <a:srgbClr val="293134"/>
                </a:highlight>
                <a:latin typeface="Consolas" panose="020B0609020204030204" pitchFamily="49" charset="0"/>
                <a:cs typeface="Consolas" panose="020B0609020204030204" pitchFamily="49" charset="0"/>
              </a:rPr>
              <a:t>player</a:t>
            </a:r>
            <a:endParaRPr lang="de-DE" sz="2000" dirty="0">
              <a:solidFill>
                <a:srgbClr val="66747B"/>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a:solidFill>
                  <a:srgbClr val="93C763"/>
                </a:solidFill>
                <a:highlight>
                  <a:srgbClr val="293134"/>
                </a:highlight>
                <a:latin typeface="Consolas" panose="020B0609020204030204" pitchFamily="49" charset="0"/>
                <a:cs typeface="Consolas" panose="020B0609020204030204" pitchFamily="49" charset="0"/>
              </a:rPr>
              <a:t>break</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b="1" dirty="0" err="1">
                <a:solidFill>
                  <a:srgbClr val="93C763"/>
                </a:solidFill>
                <a:highlight>
                  <a:srgbClr val="293134"/>
                </a:highlight>
                <a:latin typeface="Consolas" panose="020B0609020204030204" pitchFamily="49" charset="0"/>
                <a:cs typeface="Consolas" panose="020B0609020204030204" pitchFamily="49" charset="0"/>
              </a:rPr>
              <a:t>case</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66747B"/>
                </a:solidFill>
                <a:highlight>
                  <a:srgbClr val="293134"/>
                </a:highlight>
                <a:latin typeface="Consolas" panose="020B0609020204030204" pitchFamily="49" charset="0"/>
                <a:cs typeface="Consolas" panose="020B0609020204030204" pitchFamily="49" charset="0"/>
              </a:rPr>
              <a:t>// etc.</a:t>
            </a:r>
          </a:p>
        </p:txBody>
      </p:sp>
    </p:spTree>
    <p:extLst>
      <p:ext uri="{BB962C8B-B14F-4D97-AF65-F5344CB8AC3E}">
        <p14:creationId xmlns:p14="http://schemas.microsoft.com/office/powerpoint/2010/main" val="2145850750"/>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Encoding states in a variant&lt;&gt;</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43</a:t>
            </a:fld>
            <a:endParaRPr lang="en-US" dirty="0"/>
          </a:p>
        </p:txBody>
      </p:sp>
      <p:sp>
        <p:nvSpPr>
          <p:cNvPr id="11" name="Rectangle 10"/>
          <p:cNvSpPr/>
          <p:nvPr/>
        </p:nvSpPr>
        <p:spPr>
          <a:xfrm>
            <a:off x="952504" y="1827828"/>
            <a:ext cx="9486900" cy="4154984"/>
          </a:xfrm>
          <a:prstGeom prst="rect">
            <a:avLst/>
          </a:prstGeom>
          <a:solidFill>
            <a:srgbClr val="293134"/>
          </a:solidFill>
        </p:spPr>
        <p:txBody>
          <a:bodyPr wrap="square">
            <a:spAutoFit/>
          </a:bodyPr>
          <a:lstStyle/>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Flying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mFramesElapsed</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PlungingDown</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mInitialHeight</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RisingUp</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mInitialHeight</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b="1" dirty="0" err="1">
                <a:solidFill>
                  <a:srgbClr val="93C763"/>
                </a:solidFill>
                <a:highlight>
                  <a:srgbClr val="293134"/>
                </a:highlight>
                <a:latin typeface="Consolas" panose="020B0609020204030204" pitchFamily="49" charset="0"/>
                <a:cs typeface="Consolas" panose="020B0609020204030204" pitchFamily="49" charset="0"/>
              </a:rPr>
              <a:t>using</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StateT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variant</a:t>
            </a:r>
            <a:r>
              <a:rPr lang="de-DE" sz="2400" dirty="0">
                <a:solidFill>
                  <a:srgbClr val="E8E2B7"/>
                </a:solidFill>
                <a:highlight>
                  <a:srgbClr val="293134"/>
                </a:highlight>
                <a:latin typeface="Consolas" panose="020B0609020204030204" pitchFamily="49" charset="0"/>
                <a:cs typeface="Consolas" panose="020B0609020204030204" pitchFamily="49" charset="0"/>
              </a:rPr>
              <a:t>&lt;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Flying</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PlungingDown</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RisingUp</a:t>
            </a:r>
            <a:r>
              <a:rPr lang="de-DE" sz="2400" dirty="0">
                <a:solidFill>
                  <a:srgbClr val="E8E2B7"/>
                </a:solidFill>
                <a:highlight>
                  <a:srgbClr val="293134"/>
                </a:highlight>
                <a:latin typeface="Consolas" panose="020B0609020204030204" pitchFamily="49" charset="0"/>
                <a:cs typeface="Consolas" panose="020B0609020204030204" pitchFamily="49" charset="0"/>
              </a:rPr>
              <a:t>&gt;;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err="1">
                <a:solidFill>
                  <a:srgbClr val="678CB1"/>
                </a:solidFill>
                <a:highlight>
                  <a:srgbClr val="293134"/>
                </a:highlight>
                <a:latin typeface="Consolas" panose="020B0609020204030204" pitchFamily="49" charset="0"/>
                <a:cs typeface="Consolas" panose="020B0609020204030204" pitchFamily="49" charset="0"/>
              </a:rPr>
              <a:t>struct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RedBird</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endParaRPr lang="pl-PL" sz="2400" dirty="0" smtClean="0">
              <a:solidFill>
                <a:srgbClr val="E0E2E4"/>
              </a:solidFill>
              <a:highlight>
                <a:srgbClr val="293134"/>
              </a:highlight>
              <a:latin typeface="Consolas" panose="020B0609020204030204" pitchFamily="49" charset="0"/>
              <a:cs typeface="Consolas" panose="020B0609020204030204" pitchFamily="49" charset="0"/>
            </a:endParaRPr>
          </a:p>
          <a:p>
            <a:r>
              <a:rPr lang="pl-PL" sz="2400" dirty="0">
                <a:solidFill>
                  <a:srgbClr val="E0E2E4"/>
                </a:solidFill>
                <a:highlight>
                  <a:srgbClr val="293134"/>
                </a:highlight>
                <a:latin typeface="Consolas" panose="020B0609020204030204" pitchFamily="49" charset="0"/>
                <a:cs typeface="Consolas" panose="020B0609020204030204" pitchFamily="49" charset="0"/>
              </a:rPr>
              <a:t> </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StateT</a:t>
            </a:r>
            <a:r>
              <a:rPr lang="de-DE" sz="24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mState</a:t>
            </a:r>
            <a:r>
              <a:rPr lang="pl-PL" sz="2400" dirty="0" smtClean="0">
                <a:solidFill>
                  <a:srgbClr val="E8E2B7"/>
                </a:solidFill>
                <a:highlight>
                  <a:srgbClr val="293134"/>
                </a:highlight>
                <a:latin typeface="Consolas" panose="020B0609020204030204" pitchFamily="49" charset="0"/>
                <a:cs typeface="Consolas" panose="020B0609020204030204" pitchFamily="49" charset="0"/>
              </a:rPr>
              <a:t>;</a:t>
            </a:r>
          </a:p>
          <a:p>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239127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matching on the state</a:t>
            </a:r>
            <a:endParaRPr lang="en-US" dirty="0"/>
          </a:p>
        </p:txBody>
      </p:sp>
      <p:sp>
        <p:nvSpPr>
          <p:cNvPr id="7" name="Rectangle 6"/>
          <p:cNvSpPr/>
          <p:nvPr/>
        </p:nvSpPr>
        <p:spPr>
          <a:xfrm>
            <a:off x="973143" y="1581154"/>
            <a:ext cx="8885239" cy="4770537"/>
          </a:xfrm>
          <a:prstGeom prst="rect">
            <a:avLst/>
          </a:prstGeom>
          <a:solidFill>
            <a:srgbClr val="293134"/>
          </a:solidFill>
        </p:spPr>
        <p:txBody>
          <a:bodyPr wrap="square">
            <a:spAutoFit/>
          </a:bodyPr>
          <a:lstStyle/>
          <a:p>
            <a:r>
              <a:rPr lang="de-DE" sz="1600" dirty="0" err="1">
                <a:solidFill>
                  <a:srgbClr val="E0E2E4"/>
                </a:solidFill>
                <a:highlight>
                  <a:srgbClr val="293134"/>
                </a:highlight>
                <a:latin typeface="Consolas" panose="020B0609020204030204" pitchFamily="49" charset="0"/>
                <a:cs typeface="Consolas" panose="020B0609020204030204" pitchFamily="49" charset="0"/>
              </a:rPr>
              <a:t>atria</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variant</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match</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[&amp;](</a:t>
            </a:r>
            <a:r>
              <a:rPr lang="de-DE" sz="1600" dirty="0" err="1">
                <a:solidFill>
                  <a:srgbClr val="678CB1"/>
                </a:solidFill>
                <a:highlight>
                  <a:srgbClr val="293134"/>
                </a:highlight>
                <a:latin typeface="Consolas" panose="020B0609020204030204" pitchFamily="49" charset="0"/>
                <a:cs typeface="Consolas" panose="020B0609020204030204" pitchFamily="49" charset="0"/>
              </a:rPr>
              <a:t>const</a:t>
            </a:r>
            <a:r>
              <a:rPr lang="de-DE" sz="1600" dirty="0">
                <a:solidFill>
                  <a:srgbClr val="E0E2E4"/>
                </a:solidFill>
                <a:highlight>
                  <a:srgbClr val="293134"/>
                </a:highlight>
                <a:latin typeface="Consolas" panose="020B0609020204030204" pitchFamily="49" charset="0"/>
                <a:cs typeface="Consolas" panose="020B0609020204030204" pitchFamily="49" charset="0"/>
              </a:rPr>
              <a:t> Flying</a:t>
            </a:r>
            <a:r>
              <a:rPr lang="de-DE" sz="1600" dirty="0">
                <a:solidFill>
                  <a:srgbClr val="E8E2B7"/>
                </a:solidFill>
                <a:highlight>
                  <a:srgbClr val="293134"/>
                </a:highlight>
                <a:latin typeface="Consolas" panose="020B0609020204030204" pitchFamily="49" charset="0"/>
                <a:cs typeface="Consolas" panose="020B0609020204030204" pitchFamily="49" charset="0"/>
              </a:rPr>
              <a:t>&amp;)</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678CB1"/>
                </a:solidFill>
                <a:highlight>
                  <a:srgbClr val="293134"/>
                </a:highlight>
                <a:latin typeface="Consolas" panose="020B0609020204030204" pitchFamily="49" charset="0"/>
                <a:cs typeface="Consolas" panose="020B0609020204030204" pitchFamily="49" charset="0"/>
              </a:rPr>
              <a:t>const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678CB1"/>
                </a:solidFill>
                <a:highlight>
                  <a:srgbClr val="293134"/>
                </a:highlight>
                <a:latin typeface="Consolas" panose="020B0609020204030204" pitchFamily="49" charset="0"/>
                <a:cs typeface="Consolas" panose="020B0609020204030204" pitchFamily="49" charset="0"/>
              </a:rPr>
              <a:t>auto</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wantsToAttack</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y</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FFCD22"/>
                </a:solidFill>
                <a:highlight>
                  <a:srgbClr val="293134"/>
                </a:highlight>
                <a:latin typeface="Consolas" panose="020B0609020204030204" pitchFamily="49" charset="0"/>
                <a:cs typeface="Consolas" panose="020B0609020204030204" pitchFamily="49" charset="0"/>
              </a:rPr>
              <a:t>2</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&lt;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playerPosition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y</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&amp;&amp;</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x</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&gt;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playerPosition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x</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smtClean="0">
                <a:solidFill>
                  <a:srgbClr val="E8E2B7"/>
                </a:solidFill>
                <a:highlight>
                  <a:srgbClr val="293134"/>
                </a:highlight>
                <a:latin typeface="Consolas" panose="020B0609020204030204" pitchFamily="49" charset="0"/>
                <a:cs typeface="Consolas" panose="020B0609020204030204" pitchFamily="49" charset="0"/>
              </a:rPr>
              <a:t>&amp;&amp;</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1600" dirty="0" err="1" smtClean="0">
                <a:solidFill>
                  <a:srgbClr val="E0E2E4"/>
                </a:solidFill>
                <a:highlight>
                  <a:srgbClr val="293134"/>
                </a:highlight>
                <a:latin typeface="Consolas" panose="020B0609020204030204" pitchFamily="49" charset="0"/>
                <a:cs typeface="Consolas" panose="020B0609020204030204" pitchFamily="49" charset="0"/>
              </a:rPr>
              <a:t>position</a:t>
            </a:r>
            <a:r>
              <a:rPr lang="de-DE" sz="1600" dirty="0" err="1" smtClean="0">
                <a:solidFill>
                  <a:srgbClr val="E8E2B7"/>
                </a:solidFill>
                <a:highlight>
                  <a:srgbClr val="293134"/>
                </a:highlight>
                <a:latin typeface="Consolas" panose="020B0609020204030204" pitchFamily="49" charset="0"/>
                <a:cs typeface="Consolas" panose="020B0609020204030204" pitchFamily="49" charset="0"/>
              </a:rPr>
              <a:t>.</a:t>
            </a:r>
            <a:r>
              <a:rPr lang="de-DE" sz="1600" dirty="0" err="1" smtClean="0">
                <a:solidFill>
                  <a:srgbClr val="E0E2E4"/>
                </a:solidFill>
                <a:highlight>
                  <a:srgbClr val="293134"/>
                </a:highlight>
                <a:latin typeface="Consolas" panose="020B0609020204030204" pitchFamily="49" charset="0"/>
                <a:cs typeface="Consolas" panose="020B0609020204030204" pitchFamily="49" charset="0"/>
              </a:rPr>
              <a:t>x</a:t>
            </a:r>
            <a:r>
              <a:rPr lang="de-DE" sz="1600" dirty="0" smtClean="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&lt;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playerPosition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x</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FFCD22"/>
                </a:solidFill>
                <a:highlight>
                  <a:srgbClr val="293134"/>
                </a:highlight>
                <a:latin typeface="Consolas" panose="020B0609020204030204" pitchFamily="49" charset="0"/>
                <a:cs typeface="Consolas" panose="020B0609020204030204" pitchFamily="49" charset="0"/>
              </a:rPr>
              <a:t>2</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b="1" dirty="0" err="1">
                <a:solidFill>
                  <a:srgbClr val="93C763"/>
                </a:solidFill>
                <a:highlight>
                  <a:srgbClr val="293134"/>
                </a:highlight>
                <a:latin typeface="Consolas" panose="020B0609020204030204" pitchFamily="49" charset="0"/>
                <a:cs typeface="Consolas" panose="020B0609020204030204" pitchFamily="49" charset="0"/>
              </a:rPr>
              <a:t>if</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wantsToAttack</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smtClean="0">
                <a:solidFill>
                  <a:srgbClr val="E8E2B7"/>
                </a:solidFill>
                <a:highlight>
                  <a:srgbClr val="293134"/>
                </a:highlight>
                <a:latin typeface="Consolas" panose="020B0609020204030204" pitchFamily="49" charset="0"/>
                <a:cs typeface="Consolas" panose="020B0609020204030204" pitchFamily="49" charset="0"/>
              </a:rPr>
              <a:t>    }</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[&amp;](</a:t>
            </a:r>
            <a:r>
              <a:rPr lang="de-DE" sz="1600" dirty="0" err="1">
                <a:solidFill>
                  <a:srgbClr val="E0E2E4"/>
                </a:solidFill>
                <a:highlight>
                  <a:srgbClr val="293134"/>
                </a:highlight>
                <a:latin typeface="Consolas" panose="020B0609020204030204" pitchFamily="49" charset="0"/>
                <a:cs typeface="Consolas" panose="020B0609020204030204" pitchFamily="49" charset="0"/>
              </a:rPr>
              <a:t>Hovering</a:t>
            </a:r>
            <a:r>
              <a:rPr lang="de-DE" sz="1600" dirty="0">
                <a:solidFill>
                  <a:srgbClr val="E8E2B7"/>
                </a:solidFill>
                <a:highlight>
                  <a:srgbClr val="293134"/>
                </a:highlight>
                <a:latin typeface="Consolas" panose="020B0609020204030204" pitchFamily="49" charset="0"/>
                <a:cs typeface="Consolas" panose="020B0609020204030204" pitchFamily="49" charset="0"/>
              </a:rPr>
              <a:t>&amp;</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state</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mFramesElapsed</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b="1" dirty="0" err="1">
                <a:solidFill>
                  <a:srgbClr val="93C763"/>
                </a:solidFill>
                <a:highlight>
                  <a:srgbClr val="293134"/>
                </a:highlight>
                <a:latin typeface="Consolas" panose="020B0609020204030204" pitchFamily="49" charset="0"/>
                <a:cs typeface="Consolas" panose="020B0609020204030204" pitchFamily="49" charset="0"/>
              </a:rPr>
              <a:t>if</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mFramesElapsed</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&gt;=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FFCD22"/>
                </a:solidFill>
                <a:highlight>
                  <a:srgbClr val="293134"/>
                </a:highlight>
                <a:latin typeface="Consolas" panose="020B0609020204030204" pitchFamily="49" charset="0"/>
                <a:cs typeface="Consolas" panose="020B0609020204030204" pitchFamily="49" charset="0"/>
              </a:rPr>
              <a:t>6</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birdState</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mState</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err="1">
                <a:solidFill>
                  <a:srgbClr val="E0E2E4"/>
                </a:solidFill>
                <a:highlight>
                  <a:srgbClr val="293134"/>
                </a:highlight>
                <a:latin typeface="Consolas" panose="020B0609020204030204" pitchFamily="49" charset="0"/>
                <a:cs typeface="Consolas" panose="020B0609020204030204" pitchFamily="49" charset="0"/>
              </a:rPr>
              <a:t>PlungingDown</a:t>
            </a:r>
            <a:r>
              <a:rPr lang="de-DE" sz="1600" dirty="0">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1600" dirty="0" err="1">
                <a:solidFill>
                  <a:srgbClr val="E8E2B7"/>
                </a:solidFill>
                <a:highlight>
                  <a:srgbClr val="293134"/>
                </a:highlight>
                <a:latin typeface="Consolas" panose="020B0609020204030204" pitchFamily="49" charset="0"/>
                <a:cs typeface="Consolas" panose="020B0609020204030204" pitchFamily="49" charset="0"/>
              </a:rPr>
              <a:t>.</a:t>
            </a:r>
            <a:r>
              <a:rPr lang="de-DE" sz="1600" dirty="0" err="1">
                <a:solidFill>
                  <a:srgbClr val="E0E2E4"/>
                </a:solidFill>
                <a:highlight>
                  <a:srgbClr val="293134"/>
                </a:highlight>
                <a:latin typeface="Consolas" panose="020B0609020204030204" pitchFamily="49" charset="0"/>
                <a:cs typeface="Consolas" panose="020B0609020204030204" pitchFamily="49" charset="0"/>
              </a:rPr>
              <a:t>y</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smtClean="0">
                <a:solidFill>
                  <a:srgbClr val="E8E2B7"/>
                </a:solidFill>
                <a:highlight>
                  <a:srgbClr val="293134"/>
                </a:highlight>
                <a:latin typeface="Consolas" panose="020B0609020204030204" pitchFamily="49" charset="0"/>
                <a:cs typeface="Consolas" panose="020B0609020204030204" pitchFamily="49" charset="0"/>
              </a:rPr>
              <a:t>    }</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E8E2B7"/>
                </a:solidFill>
                <a:highlight>
                  <a:srgbClr val="293134"/>
                </a:highlight>
                <a:latin typeface="Consolas" panose="020B0609020204030204" pitchFamily="49" charset="0"/>
                <a:cs typeface="Consolas" panose="020B0609020204030204" pitchFamily="49" charset="0"/>
              </a:rPr>
              <a:t>},</a:t>
            </a:r>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endParaRPr lang="de-DE" sz="1600" dirty="0">
              <a:solidFill>
                <a:srgbClr val="E0E2E4"/>
              </a:solidFill>
              <a:highlight>
                <a:srgbClr val="293134"/>
              </a:highlight>
              <a:latin typeface="Consolas" panose="020B0609020204030204" pitchFamily="49" charset="0"/>
              <a:cs typeface="Consolas" panose="020B0609020204030204" pitchFamily="49" charset="0"/>
            </a:endParaRPr>
          </a:p>
          <a:p>
            <a:r>
              <a:rPr lang="de-DE" sz="1600" dirty="0">
                <a:solidFill>
                  <a:srgbClr val="E0E2E4"/>
                </a:solidFill>
                <a:highlight>
                  <a:srgbClr val="293134"/>
                </a:highlight>
                <a:latin typeface="Consolas" panose="020B0609020204030204" pitchFamily="49" charset="0"/>
                <a:cs typeface="Consolas" panose="020B0609020204030204" pitchFamily="49" charset="0"/>
              </a:rPr>
              <a:t>  </a:t>
            </a:r>
            <a:r>
              <a:rPr lang="de-DE" sz="1600" dirty="0">
                <a:solidFill>
                  <a:srgbClr val="66747B"/>
                </a:solidFill>
                <a:highlight>
                  <a:srgbClr val="293134"/>
                </a:highlight>
                <a:latin typeface="Consolas" panose="020B0609020204030204" pitchFamily="49" charset="0"/>
                <a:cs typeface="Consolas" panose="020B0609020204030204" pitchFamily="49" charset="0"/>
              </a:rPr>
              <a:t>// etc. </a:t>
            </a:r>
            <a:r>
              <a:rPr lang="de-DE" sz="1600" dirty="0" err="1">
                <a:solidFill>
                  <a:srgbClr val="66747B"/>
                </a:solidFill>
                <a:highlight>
                  <a:srgbClr val="293134"/>
                </a:highlight>
                <a:latin typeface="Consolas" panose="020B0609020204030204" pitchFamily="49" charset="0"/>
                <a:cs typeface="Consolas" panose="020B0609020204030204" pitchFamily="49" charset="0"/>
              </a:rPr>
              <a:t>for</a:t>
            </a:r>
            <a:r>
              <a:rPr lang="de-DE" sz="1600" dirty="0">
                <a:solidFill>
                  <a:srgbClr val="66747B"/>
                </a:solidFill>
                <a:highlight>
                  <a:srgbClr val="293134"/>
                </a:highlight>
                <a:latin typeface="Consolas" panose="020B0609020204030204" pitchFamily="49" charset="0"/>
                <a:cs typeface="Consolas" panose="020B0609020204030204" pitchFamily="49" charset="0"/>
              </a:rPr>
              <a:t> </a:t>
            </a:r>
            <a:r>
              <a:rPr lang="de-DE" sz="1600" dirty="0" err="1">
                <a:solidFill>
                  <a:srgbClr val="66747B"/>
                </a:solidFill>
                <a:highlight>
                  <a:srgbClr val="293134"/>
                </a:highlight>
                <a:latin typeface="Consolas" panose="020B0609020204030204" pitchFamily="49" charset="0"/>
                <a:cs typeface="Consolas" panose="020B0609020204030204" pitchFamily="49" charset="0"/>
              </a:rPr>
              <a:t>remaining</a:t>
            </a:r>
            <a:r>
              <a:rPr lang="de-DE" sz="1600" dirty="0">
                <a:solidFill>
                  <a:srgbClr val="66747B"/>
                </a:solidFill>
                <a:highlight>
                  <a:srgbClr val="293134"/>
                </a:highlight>
                <a:latin typeface="Consolas" panose="020B0609020204030204" pitchFamily="49" charset="0"/>
                <a:cs typeface="Consolas" panose="020B0609020204030204" pitchFamily="49" charset="0"/>
              </a:rPr>
              <a:t> </a:t>
            </a:r>
            <a:r>
              <a:rPr lang="de-DE" sz="1600" dirty="0" err="1">
                <a:solidFill>
                  <a:srgbClr val="66747B"/>
                </a:solidFill>
                <a:highlight>
                  <a:srgbClr val="293134"/>
                </a:highlight>
                <a:latin typeface="Consolas" panose="020B0609020204030204" pitchFamily="49" charset="0"/>
                <a:cs typeface="Consolas" panose="020B0609020204030204" pitchFamily="49" charset="0"/>
              </a:rPr>
              <a:t>states</a:t>
            </a:r>
            <a:endParaRPr lang="de-DE" sz="1600" dirty="0">
              <a:solidFill>
                <a:srgbClr val="66747B"/>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16178266"/>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uses for variant pattern matching</a:t>
            </a:r>
            <a:endParaRPr lang="en-US" dirty="0"/>
          </a:p>
        </p:txBody>
      </p:sp>
      <p:sp>
        <p:nvSpPr>
          <p:cNvPr id="3" name="Content Placeholder 2"/>
          <p:cNvSpPr>
            <a:spLocks noGrp="1"/>
          </p:cNvSpPr>
          <p:nvPr>
            <p:ph idx="1"/>
          </p:nvPr>
        </p:nvSpPr>
        <p:spPr>
          <a:xfrm>
            <a:off x="838200" y="1736725"/>
            <a:ext cx="10515600" cy="2441575"/>
          </a:xfrm>
        </p:spPr>
        <p:txBody>
          <a:bodyPr>
            <a:normAutofit/>
          </a:bodyPr>
          <a:lstStyle/>
          <a:p>
            <a:pPr>
              <a:lnSpc>
                <a:spcPct val="100000"/>
              </a:lnSpc>
              <a:spcBef>
                <a:spcPts val="0"/>
              </a:spcBef>
            </a:pPr>
            <a:r>
              <a:rPr lang="en-US" dirty="0" smtClean="0"/>
              <a:t>Script interpreter</a:t>
            </a:r>
          </a:p>
          <a:p>
            <a:pPr lvl="1">
              <a:lnSpc>
                <a:spcPct val="100000"/>
              </a:lnSpc>
              <a:spcBef>
                <a:spcPts val="0"/>
              </a:spcBef>
            </a:pPr>
            <a:r>
              <a:rPr lang="en-US" dirty="0" smtClean="0"/>
              <a:t>Parse text into command objects</a:t>
            </a:r>
          </a:p>
          <a:p>
            <a:pPr lvl="1">
              <a:lnSpc>
                <a:spcPct val="100000"/>
              </a:lnSpc>
              <a:spcBef>
                <a:spcPts val="0"/>
              </a:spcBef>
            </a:pPr>
            <a:r>
              <a:rPr lang="en-US" dirty="0" smtClean="0"/>
              <a:t>Script </a:t>
            </a:r>
            <a:r>
              <a:rPr lang="en-US" dirty="0" smtClean="0">
                <a:sym typeface="Wingdings"/>
              </a:rPr>
              <a:t> </a:t>
            </a:r>
            <a:r>
              <a:rPr lang="pl-PL" dirty="0" smtClean="0">
                <a:solidFill>
                  <a:srgbClr val="E0E2E4"/>
                </a:solidFill>
                <a:highlight>
                  <a:srgbClr val="293134"/>
                </a:highlight>
              </a:rPr>
              <a:t> </a:t>
            </a:r>
            <a:endParaRPr lang="en-US" dirty="0" smtClean="0">
              <a:latin typeface="Consolas" charset="0"/>
              <a:ea typeface="Consolas" charset="0"/>
              <a:cs typeface="Consolas" charset="0"/>
              <a:sym typeface="Wingdings"/>
            </a:endParaRPr>
          </a:p>
          <a:p>
            <a:pPr>
              <a:lnSpc>
                <a:spcPct val="100000"/>
              </a:lnSpc>
              <a:spcBef>
                <a:spcPts val="0"/>
              </a:spcBef>
            </a:pPr>
            <a:r>
              <a:rPr lang="en-US" dirty="0" smtClean="0">
                <a:ea typeface="Consolas" charset="0"/>
                <a:cs typeface="Consolas" charset="0"/>
                <a:sym typeface="Wingdings"/>
              </a:rPr>
              <a:t>Game mode management (</a:t>
            </a:r>
            <a:r>
              <a:rPr lang="en-US" dirty="0" err="1" smtClean="0">
                <a:ea typeface="Consolas" charset="0"/>
                <a:cs typeface="Consolas" charset="0"/>
                <a:sym typeface="Wingdings"/>
              </a:rPr>
              <a:t>ingame</a:t>
            </a:r>
            <a:r>
              <a:rPr lang="en-US" dirty="0" smtClean="0">
                <a:ea typeface="Consolas" charset="0"/>
                <a:cs typeface="Consolas" charset="0"/>
                <a:sym typeface="Wingdings"/>
              </a:rPr>
              <a:t> vs. bonus-screen)</a:t>
            </a:r>
            <a:endParaRPr lang="en-US" dirty="0" smtClean="0"/>
          </a:p>
          <a:p>
            <a:pPr>
              <a:lnSpc>
                <a:spcPct val="100000"/>
              </a:lnSpc>
              <a:spcBef>
                <a:spcPts val="0"/>
              </a:spcBef>
            </a:pPr>
            <a:r>
              <a:rPr lang="en-US" dirty="0" smtClean="0"/>
              <a:t>Effect specification DSL</a:t>
            </a:r>
          </a:p>
          <a:p>
            <a:pPr marL="0" indent="0">
              <a:lnSpc>
                <a:spcPct val="100000"/>
              </a:lnSpc>
              <a:spcBef>
                <a:spcPts val="0"/>
              </a:spcBef>
              <a:buNone/>
            </a:pPr>
            <a:endParaRPr lang="en-US" sz="1300" dirty="0" smtClean="0">
              <a:latin typeface="Consolas" charset="0"/>
              <a:ea typeface="Consolas" charset="0"/>
              <a:cs typeface="Consolas"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45</a:t>
            </a:fld>
            <a:endParaRPr lang="en-US" dirty="0"/>
          </a:p>
        </p:txBody>
      </p:sp>
      <p:sp>
        <p:nvSpPr>
          <p:cNvPr id="8" name="Rectangle 7"/>
          <p:cNvSpPr/>
          <p:nvPr/>
        </p:nvSpPr>
        <p:spPr>
          <a:xfrm>
            <a:off x="2744178" y="2571234"/>
            <a:ext cx="6673622" cy="400110"/>
          </a:xfrm>
          <a:prstGeom prst="rect">
            <a:avLst/>
          </a:prstGeom>
          <a:solidFill>
            <a:srgbClr val="293134"/>
          </a:solidFill>
        </p:spPr>
        <p:txBody>
          <a:bodyPr wrap="none">
            <a:spAutoFit/>
          </a:bodyPr>
          <a:lstStyle/>
          <a:p>
            <a:r>
              <a:rPr lang="de-DE" sz="2000" dirty="0" err="1">
                <a:solidFill>
                  <a:srgbClr val="E0E2E4"/>
                </a:solidFill>
                <a:highlight>
                  <a:srgbClr val="293134"/>
                </a:highlight>
                <a:latin typeface="Consolas" panose="020B0609020204030204" pitchFamily="49" charset="0"/>
                <a:cs typeface="Consolas" panose="020B0609020204030204" pitchFamily="49" charset="0"/>
              </a:rPr>
              <a:t>std</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vector</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a:solidFill>
                  <a:srgbClr val="E0E2E4"/>
                </a:solidFill>
                <a:highlight>
                  <a:srgbClr val="293134"/>
                </a:highlight>
                <a:latin typeface="Consolas" panose="020B0609020204030204" pitchFamily="49" charset="0"/>
                <a:cs typeface="Consolas" panose="020B0609020204030204" pitchFamily="49" charset="0"/>
              </a:rPr>
              <a:t>variant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a:solidFill>
                  <a:srgbClr val="E0E2E4"/>
                </a:solidFill>
                <a:highlight>
                  <a:srgbClr val="293134"/>
                </a:highlight>
                <a:latin typeface="Consolas" panose="020B0609020204030204" pitchFamily="49" charset="0"/>
                <a:cs typeface="Consolas" panose="020B0609020204030204" pitchFamily="49" charset="0"/>
              </a:rPr>
              <a:t>Command1</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Command2</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...&gt;&gt;;</a:t>
            </a:r>
            <a:endParaRPr lang="de-DE" sz="2000" dirty="0">
              <a:latin typeface="Consolas" panose="020B0609020204030204" pitchFamily="49" charset="0"/>
              <a:cs typeface="Consolas" panose="020B0609020204030204" pitchFamily="49" charset="0"/>
            </a:endParaRPr>
          </a:p>
        </p:txBody>
      </p:sp>
      <p:sp>
        <p:nvSpPr>
          <p:cNvPr id="10" name="Rectangle 9"/>
          <p:cNvSpPr/>
          <p:nvPr/>
        </p:nvSpPr>
        <p:spPr>
          <a:xfrm>
            <a:off x="1333500" y="3826639"/>
            <a:ext cx="7264400" cy="2862322"/>
          </a:xfrm>
          <a:prstGeom prst="rect">
            <a:avLst/>
          </a:prstGeom>
          <a:solidFill>
            <a:srgbClr val="293134"/>
          </a:solidFill>
        </p:spPr>
        <p:txBody>
          <a:bodyPr wrap="square">
            <a:spAutoFit/>
          </a:bodyPr>
          <a:lstStyle/>
          <a:p>
            <a:r>
              <a:rPr lang="de-DE" dirty="0" err="1">
                <a:solidFill>
                  <a:srgbClr val="678CB1"/>
                </a:solidFill>
                <a:highlight>
                  <a:srgbClr val="293134"/>
                </a:highlight>
                <a:latin typeface="Consolas" panose="020B0609020204030204" pitchFamily="49" charset="0"/>
                <a:cs typeface="Consolas" panose="020B0609020204030204" pitchFamily="49" charset="0"/>
              </a:rPr>
              <a:t>const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EffectSpec</a:t>
            </a:r>
            <a:r>
              <a:rPr lang="de-DE" dirty="0">
                <a:solidFill>
                  <a:srgbClr val="E0E2E4"/>
                </a:solidFill>
                <a:highlight>
                  <a:srgbClr val="293134"/>
                </a:highlight>
                <a:latin typeface="Consolas" panose="020B0609020204030204" pitchFamily="49" charset="0"/>
                <a:cs typeface="Consolas" panose="020B0609020204030204" pitchFamily="49" charset="0"/>
              </a:rPr>
              <a:t> SPIDER_KILL_EFFECT_SPEC</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EffectSprite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EffectMovement</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None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RandomExplosionSound</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const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EffectSpec</a:t>
            </a:r>
            <a:r>
              <a:rPr lang="de-DE" dirty="0">
                <a:solidFill>
                  <a:srgbClr val="E0E2E4"/>
                </a:solidFill>
                <a:highlight>
                  <a:srgbClr val="293134"/>
                </a:highlight>
                <a:latin typeface="Consolas" panose="020B0609020204030204" pitchFamily="49" charset="0"/>
                <a:cs typeface="Consolas" panose="020B0609020204030204" pitchFamily="49" charset="0"/>
              </a:rPr>
              <a:t> RED_BIRD_KILL_EFFECT_SPEC</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Particles</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INGAME_PALETTE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EffectSprite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EffectMovement</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None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RandomExplosionSound</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36776269"/>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 matching in C++</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Library-based (</a:t>
            </a:r>
            <a:r>
              <a:rPr lang="en-US" u="sng" dirty="0" smtClean="0">
                <a:solidFill>
                  <a:schemeClr val="accent6"/>
                </a:solidFill>
                <a:hlinkClick r:id="rId2"/>
              </a:rPr>
              <a:t>https</a:t>
            </a:r>
            <a:r>
              <a:rPr lang="en-US" u="sng" dirty="0">
                <a:solidFill>
                  <a:schemeClr val="accent6"/>
                </a:solidFill>
                <a:hlinkClick r:id="rId2"/>
              </a:rPr>
              <a:t>://</a:t>
            </a:r>
            <a:r>
              <a:rPr lang="en-US" u="sng" dirty="0" smtClean="0">
                <a:solidFill>
                  <a:schemeClr val="accent6"/>
                </a:solidFill>
                <a:hlinkClick r:id="rId2"/>
              </a:rPr>
              <a:t>github.com/Ableton/atria</a:t>
            </a:r>
            <a:r>
              <a:rPr lang="en-US" dirty="0" smtClean="0"/>
              <a:t>, others)</a:t>
            </a:r>
          </a:p>
          <a:p>
            <a:pPr>
              <a:lnSpc>
                <a:spcPct val="100000"/>
              </a:lnSpc>
              <a:spcBef>
                <a:spcPts val="0"/>
              </a:spcBef>
            </a:pPr>
            <a:r>
              <a:rPr lang="en-US" u="sng" dirty="0" smtClean="0">
                <a:solidFill>
                  <a:schemeClr val="accent6"/>
                </a:solidFill>
                <a:hlinkClick r:id="rId3"/>
              </a:rPr>
              <a:t>C++ Weekly Ep. 49</a:t>
            </a:r>
            <a:r>
              <a:rPr lang="en-US" dirty="0" smtClean="0"/>
              <a:t>: Inheriting lambdas to make a combined visitor</a:t>
            </a:r>
          </a:p>
          <a:p>
            <a:pPr>
              <a:lnSpc>
                <a:spcPct val="100000"/>
              </a:lnSpc>
              <a:spcBef>
                <a:spcPts val="0"/>
              </a:spcBef>
            </a:pPr>
            <a:r>
              <a:rPr lang="en-US" dirty="0" smtClean="0"/>
              <a:t>Proposal to add native pattern matching to </a:t>
            </a:r>
            <a:r>
              <a:rPr lang="en-US" dirty="0"/>
              <a:t>C</a:t>
            </a:r>
            <a:r>
              <a:rPr lang="en-US" dirty="0" smtClean="0"/>
              <a:t>++: </a:t>
            </a:r>
            <a:r>
              <a:rPr lang="is-IS" dirty="0" smtClean="0">
                <a:hlinkClick r:id="rId4"/>
              </a:rPr>
              <a:t>P0095</a:t>
            </a:r>
            <a:endParaRPr lang="en-US" dirty="0" smtClean="0"/>
          </a:p>
          <a:p>
            <a:pPr>
              <a:lnSpc>
                <a:spcPct val="100000"/>
              </a:lnSpc>
              <a:spcBef>
                <a:spcPts val="0"/>
              </a:spcBef>
            </a:pPr>
            <a:r>
              <a:rPr lang="en-US" dirty="0" smtClean="0"/>
              <a:t>Rant about </a:t>
            </a:r>
            <a:r>
              <a:rPr lang="en-US" sz="2400" dirty="0" err="1" smtClean="0">
                <a:latin typeface="Consolas" charset="0"/>
                <a:ea typeface="Consolas" charset="0"/>
                <a:cs typeface="Consolas" charset="0"/>
              </a:rPr>
              <a:t>std</a:t>
            </a:r>
            <a:r>
              <a:rPr lang="en-US" sz="2400" dirty="0" smtClean="0">
                <a:latin typeface="Consolas" charset="0"/>
                <a:ea typeface="Consolas" charset="0"/>
                <a:cs typeface="Consolas" charset="0"/>
              </a:rPr>
              <a:t>::visit</a:t>
            </a:r>
            <a:r>
              <a:rPr lang="en-US" dirty="0"/>
              <a:t>: </a:t>
            </a:r>
            <a:r>
              <a:rPr lang="en-US" dirty="0">
                <a:hlinkClick r:id="rId5"/>
              </a:rPr>
              <a:t>https://</a:t>
            </a:r>
            <a:r>
              <a:rPr lang="en-US" dirty="0" smtClean="0">
                <a:hlinkClick r:id="rId5"/>
              </a:rPr>
              <a:t>bitbashing.io/std-visit.html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46</a:t>
            </a:fld>
            <a:endParaRPr lang="en-US" dirty="0"/>
          </a:p>
        </p:txBody>
      </p:sp>
    </p:spTree>
    <p:extLst>
      <p:ext uri="{BB962C8B-B14F-4D97-AF65-F5344CB8AC3E}">
        <p14:creationId xmlns:p14="http://schemas.microsoft.com/office/powerpoint/2010/main" val="38602669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Entity-Component-Systems</a:t>
            </a:r>
            <a:endParaRPr lang="en-US" dirty="0"/>
          </a:p>
        </p:txBody>
      </p:sp>
    </p:spTree>
    <p:extLst>
      <p:ext uri="{BB962C8B-B14F-4D97-AF65-F5344CB8AC3E}">
        <p14:creationId xmlns:p14="http://schemas.microsoft.com/office/powerpoint/2010/main" val="1242613385"/>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Motivation: Provide more flexibility than OOP</a:t>
            </a:r>
            <a:endParaRPr lang="en-US" dirty="0"/>
          </a:p>
        </p:txBody>
      </p:sp>
      <p:sp>
        <p:nvSpPr>
          <p:cNvPr id="4" name="Shape 63"/>
          <p:cNvSpPr/>
          <p:nvPr/>
        </p:nvSpPr>
        <p:spPr>
          <a:xfrm>
            <a:off x="979072" y="1562537"/>
            <a:ext cx="6178966" cy="4847358"/>
          </a:xfrm>
          <a:prstGeom prst="roundRect">
            <a:avLst>
              <a:gd name="adj" fmla="val 0"/>
            </a:avLst>
          </a:prstGeom>
          <a:solidFill>
            <a:srgbClr val="293134"/>
          </a:solidFill>
          <a:ln w="9525" cap="flat" cmpd="sng">
            <a:noFill/>
            <a:prstDash val="solid"/>
            <a:round/>
            <a:headEnd type="none" w="med" len="med"/>
            <a:tailEnd type="none" w="med" len="med"/>
          </a:ln>
        </p:spPr>
        <p:txBody>
          <a:bodyPr lIns="121900" tIns="121900" rIns="121900" bIns="121900" anchor="t" anchorCtr="0">
            <a:noAutofit/>
          </a:bodyPr>
          <a:lstStyle/>
          <a:p>
            <a:r>
              <a:rPr lang="de-DE" dirty="0" err="1">
                <a:solidFill>
                  <a:srgbClr val="678CB1"/>
                </a:solidFill>
                <a:highlight>
                  <a:srgbClr val="293134"/>
                </a:highlight>
                <a:latin typeface="Consolas" panose="020B0609020204030204" pitchFamily="49" charset="0"/>
                <a:cs typeface="Consolas" panose="020B0609020204030204" pitchFamily="49" charset="0"/>
              </a:rPr>
              <a:t>class</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GameObject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public</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virtual</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void</a:t>
            </a:r>
            <a:r>
              <a:rPr lang="de-DE" dirty="0">
                <a:solidFill>
                  <a:srgbClr val="E0E2E4"/>
                </a:solidFill>
                <a:highlight>
                  <a:srgbClr val="293134"/>
                </a:highlight>
                <a:latin typeface="Consolas" panose="020B0609020204030204" pitchFamily="49" charset="0"/>
                <a:cs typeface="Consolas" panose="020B0609020204030204" pitchFamily="49" charset="0"/>
              </a:rPr>
              <a:t> update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678CB1"/>
                </a:solidFill>
                <a:highlight>
                  <a:srgbClr val="293134"/>
                </a:highlight>
                <a:latin typeface="Consolas" panose="020B0609020204030204" pitchFamily="49" charset="0"/>
                <a:cs typeface="Consolas" panose="020B0609020204030204" pitchFamily="49" charset="0"/>
              </a:rPr>
              <a:t>float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timeDelta</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class</a:t>
            </a:r>
            <a:r>
              <a:rPr lang="de-DE" dirty="0">
                <a:solidFill>
                  <a:srgbClr val="E0E2E4"/>
                </a:solidFill>
                <a:highlight>
                  <a:srgbClr val="293134"/>
                </a:highlight>
                <a:latin typeface="Consolas" panose="020B0609020204030204" pitchFamily="49" charset="0"/>
                <a:cs typeface="Consolas" panose="020B0609020204030204" pitchFamily="49" charset="0"/>
              </a:rPr>
              <a:t> Game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678CB1"/>
                </a:solidFill>
                <a:highlight>
                  <a:srgbClr val="293134"/>
                </a:highlight>
                <a:latin typeface="Consolas" panose="020B0609020204030204" pitchFamily="49" charset="0"/>
                <a:cs typeface="Consolas" panose="020B0609020204030204" pitchFamily="49" charset="0"/>
              </a:rPr>
              <a:t>p</a:t>
            </a:r>
            <a:r>
              <a:rPr lang="pl-PL" dirty="0">
                <a:solidFill>
                  <a:srgbClr val="678CB1"/>
                </a:solidFill>
                <a:highlight>
                  <a:srgbClr val="293134"/>
                </a:highlight>
                <a:latin typeface="Consolas" panose="020B0609020204030204" pitchFamily="49" charset="0"/>
                <a:cs typeface="Consolas" panose="020B0609020204030204" pitchFamily="49" charset="0"/>
              </a:rPr>
              <a:t>rivate</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pl-PL"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vector</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unique_ptr</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GameObject</a:t>
            </a:r>
            <a:r>
              <a:rPr lang="de-DE" dirty="0">
                <a:solidFill>
                  <a:srgbClr val="E8E2B7"/>
                </a:solidFill>
                <a:highlight>
                  <a:srgbClr val="293134"/>
                </a:highlight>
                <a:latin typeface="Consolas" panose="020B0609020204030204" pitchFamily="49" charset="0"/>
                <a:cs typeface="Consolas" panose="020B0609020204030204" pitchFamily="49" charset="0"/>
              </a:rPr>
              <a:t>&gt;&gt;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mObjects</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err="1">
                <a:solidFill>
                  <a:srgbClr val="678CB1"/>
                </a:solidFill>
                <a:highlight>
                  <a:srgbClr val="293134"/>
                </a:highlight>
                <a:latin typeface="Consolas" panose="020B0609020204030204" pitchFamily="49" charset="0"/>
                <a:cs typeface="Consolas" panose="020B0609020204030204" pitchFamily="49" charset="0"/>
              </a:rPr>
              <a:t>public</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void</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updateGame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678CB1"/>
                </a:solidFill>
                <a:highlight>
                  <a:srgbClr val="293134"/>
                </a:highlight>
                <a:latin typeface="Consolas" panose="020B0609020204030204" pitchFamily="49" charset="0"/>
                <a:cs typeface="Consolas" panose="020B0609020204030204" pitchFamily="49" charset="0"/>
              </a:rPr>
              <a:t>const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float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timeDelta</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for</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678CB1"/>
                </a:solidFill>
                <a:highlight>
                  <a:srgbClr val="293134"/>
                </a:highlight>
                <a:latin typeface="Consolas" panose="020B0609020204030204" pitchFamily="49" charset="0"/>
                <a:cs typeface="Consolas" panose="020B0609020204030204" pitchFamily="49" charset="0"/>
              </a:rPr>
              <a:t>auto</a:t>
            </a:r>
            <a:r>
              <a:rPr lang="de-DE" dirty="0">
                <a:solidFill>
                  <a:srgbClr val="E8E2B7"/>
                </a:solidFill>
                <a:highlight>
                  <a:srgbClr val="293134"/>
                </a:highlight>
                <a:latin typeface="Consolas" panose="020B0609020204030204" pitchFamily="49" charset="0"/>
                <a:cs typeface="Consolas" panose="020B0609020204030204" pitchFamily="49" charset="0"/>
              </a:rPr>
              <a:t>&amp;</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pObject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mObjects</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pObject</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a:solidFill>
                  <a:srgbClr val="E0E2E4"/>
                </a:solidFill>
                <a:highlight>
                  <a:srgbClr val="293134"/>
                </a:highlight>
                <a:latin typeface="Consolas" panose="020B0609020204030204" pitchFamily="49" charset="0"/>
                <a:cs typeface="Consolas" panose="020B0609020204030204" pitchFamily="49" charset="0"/>
              </a:rPr>
              <a:t>update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timeDelta</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en" dirty="0">
              <a:latin typeface="Consolas" panose="020B0609020204030204" pitchFamily="49" charset="0"/>
              <a:ea typeface="Consolas"/>
              <a:cs typeface="Consolas" panose="020B0609020204030204" pitchFamily="49" charset="0"/>
              <a:sym typeface="Consolas"/>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48</a:t>
            </a:fld>
            <a:endParaRPr lang="en-US" dirty="0"/>
          </a:p>
        </p:txBody>
      </p:sp>
    </p:spTree>
    <p:extLst>
      <p:ext uri="{BB962C8B-B14F-4D97-AF65-F5344CB8AC3E}">
        <p14:creationId xmlns:p14="http://schemas.microsoft.com/office/powerpoint/2010/main" val="156163817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Shape 68"/>
          <p:cNvSpPr/>
          <p:nvPr/>
        </p:nvSpPr>
        <p:spPr>
          <a:xfrm>
            <a:off x="5331600" y="611883"/>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err="1">
                <a:solidFill>
                  <a:schemeClr val="bg1"/>
                </a:solidFill>
              </a:rPr>
              <a:t>GameObject</a:t>
            </a:r>
            <a:endParaRPr lang="en" sz="1467" dirty="0">
              <a:solidFill>
                <a:schemeClr val="bg1"/>
              </a:solidFill>
            </a:endParaRPr>
          </a:p>
        </p:txBody>
      </p:sp>
      <p:sp>
        <p:nvSpPr>
          <p:cNvPr id="69" name="Shape 69"/>
          <p:cNvSpPr/>
          <p:nvPr/>
        </p:nvSpPr>
        <p:spPr>
          <a:xfrm>
            <a:off x="5331600" y="1646383"/>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Renderable</a:t>
            </a:r>
          </a:p>
        </p:txBody>
      </p:sp>
      <p:sp>
        <p:nvSpPr>
          <p:cNvPr id="70" name="Shape 70"/>
          <p:cNvSpPr/>
          <p:nvPr/>
        </p:nvSpPr>
        <p:spPr>
          <a:xfrm>
            <a:off x="3003516" y="4196767"/>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AIControllable</a:t>
            </a:r>
            <a:endParaRPr lang="en" sz="1467" dirty="0">
              <a:solidFill>
                <a:schemeClr val="bg1"/>
              </a:solidFill>
            </a:endParaRPr>
          </a:p>
        </p:txBody>
      </p:sp>
      <p:sp>
        <p:nvSpPr>
          <p:cNvPr id="71" name="Shape 71"/>
          <p:cNvSpPr/>
          <p:nvPr/>
        </p:nvSpPr>
        <p:spPr>
          <a:xfrm>
            <a:off x="3003516" y="5514916"/>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EvilMonster</a:t>
            </a:r>
            <a:endParaRPr lang="en" sz="1467" dirty="0">
              <a:solidFill>
                <a:schemeClr val="bg1"/>
              </a:solidFill>
            </a:endParaRPr>
          </a:p>
        </p:txBody>
      </p:sp>
      <p:sp>
        <p:nvSpPr>
          <p:cNvPr id="72" name="Shape 72"/>
          <p:cNvSpPr/>
          <p:nvPr/>
        </p:nvSpPr>
        <p:spPr>
          <a:xfrm>
            <a:off x="3003516" y="3064167"/>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PhysicalBody</a:t>
            </a:r>
          </a:p>
        </p:txBody>
      </p:sp>
      <p:sp>
        <p:nvSpPr>
          <p:cNvPr id="73" name="Shape 73"/>
          <p:cNvSpPr/>
          <p:nvPr/>
        </p:nvSpPr>
        <p:spPr>
          <a:xfrm>
            <a:off x="7659683" y="3064167"/>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StaticObject</a:t>
            </a:r>
          </a:p>
        </p:txBody>
      </p:sp>
      <p:sp>
        <p:nvSpPr>
          <p:cNvPr id="74" name="Shape 74"/>
          <p:cNvSpPr/>
          <p:nvPr/>
        </p:nvSpPr>
        <p:spPr>
          <a:xfrm>
            <a:off x="7659683" y="4196783"/>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err="1">
                <a:solidFill>
                  <a:schemeClr val="bg1"/>
                </a:solidFill>
              </a:rPr>
              <a:t>EnvironmentalHazard</a:t>
            </a:r>
            <a:endParaRPr lang="en" sz="1467" dirty="0">
              <a:solidFill>
                <a:schemeClr val="bg1"/>
              </a:solidFill>
            </a:endParaRPr>
          </a:p>
        </p:txBody>
      </p:sp>
      <p:sp>
        <p:nvSpPr>
          <p:cNvPr id="75" name="Shape 75"/>
          <p:cNvSpPr/>
          <p:nvPr/>
        </p:nvSpPr>
        <p:spPr>
          <a:xfrm>
            <a:off x="7659683" y="5514916"/>
            <a:ext cx="1528800" cy="731200"/>
          </a:xfrm>
          <a:prstGeom prst="roundRect">
            <a:avLst>
              <a:gd name="adj" fmla="val 16667"/>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err="1">
                <a:solidFill>
                  <a:schemeClr val="bg1"/>
                </a:solidFill>
              </a:rPr>
              <a:t>FieryFire</a:t>
            </a:r>
            <a:endParaRPr lang="en" sz="1467" dirty="0">
              <a:solidFill>
                <a:schemeClr val="bg1"/>
              </a:solidFill>
            </a:endParaRPr>
          </a:p>
        </p:txBody>
      </p:sp>
      <p:cxnSp>
        <p:nvCxnSpPr>
          <p:cNvPr id="76" name="Shape 76"/>
          <p:cNvCxnSpPr>
            <a:stCxn id="69" idx="0"/>
            <a:endCxn id="68" idx="2"/>
          </p:cNvCxnSpPr>
          <p:nvPr/>
        </p:nvCxnSpPr>
        <p:spPr>
          <a:xfrm rot="10800000">
            <a:off x="6096000" y="1343183"/>
            <a:ext cx="0" cy="303200"/>
          </a:xfrm>
          <a:prstGeom prst="straightConnector1">
            <a:avLst/>
          </a:prstGeom>
          <a:noFill/>
          <a:ln w="9525" cap="flat" cmpd="sng">
            <a:solidFill>
              <a:srgbClr val="93C47D"/>
            </a:solidFill>
            <a:prstDash val="solid"/>
            <a:round/>
            <a:headEnd type="none" w="lg" len="lg"/>
            <a:tailEnd type="none" w="lg" len="lg"/>
          </a:ln>
        </p:spPr>
      </p:cxnSp>
      <p:cxnSp>
        <p:nvCxnSpPr>
          <p:cNvPr id="77" name="Shape 77"/>
          <p:cNvCxnSpPr>
            <a:stCxn id="72" idx="0"/>
            <a:endCxn id="69" idx="2"/>
          </p:cNvCxnSpPr>
          <p:nvPr/>
        </p:nvCxnSpPr>
        <p:spPr>
          <a:xfrm rot="10800000" flipH="1">
            <a:off x="3767916" y="2377767"/>
            <a:ext cx="2328000" cy="686400"/>
          </a:xfrm>
          <a:prstGeom prst="straightConnector1">
            <a:avLst/>
          </a:prstGeom>
          <a:noFill/>
          <a:ln w="9525" cap="flat" cmpd="sng">
            <a:solidFill>
              <a:srgbClr val="93C47D"/>
            </a:solidFill>
            <a:prstDash val="solid"/>
            <a:round/>
            <a:headEnd type="none" w="lg" len="lg"/>
            <a:tailEnd type="none" w="lg" len="lg"/>
          </a:ln>
        </p:spPr>
      </p:cxnSp>
      <p:cxnSp>
        <p:nvCxnSpPr>
          <p:cNvPr id="78" name="Shape 78"/>
          <p:cNvCxnSpPr>
            <a:stCxn id="70" idx="0"/>
            <a:endCxn id="72" idx="2"/>
          </p:cNvCxnSpPr>
          <p:nvPr/>
        </p:nvCxnSpPr>
        <p:spPr>
          <a:xfrm rot="10800000">
            <a:off x="3767916" y="3795167"/>
            <a:ext cx="0" cy="401600"/>
          </a:xfrm>
          <a:prstGeom prst="straightConnector1">
            <a:avLst/>
          </a:prstGeom>
          <a:noFill/>
          <a:ln w="9525" cap="flat" cmpd="sng">
            <a:solidFill>
              <a:srgbClr val="93C47D"/>
            </a:solidFill>
            <a:prstDash val="solid"/>
            <a:round/>
            <a:headEnd type="none" w="lg" len="lg"/>
            <a:tailEnd type="none" w="lg" len="lg"/>
          </a:ln>
        </p:spPr>
      </p:cxnSp>
      <p:cxnSp>
        <p:nvCxnSpPr>
          <p:cNvPr id="79" name="Shape 79"/>
          <p:cNvCxnSpPr>
            <a:stCxn id="71" idx="0"/>
            <a:endCxn id="70" idx="2"/>
          </p:cNvCxnSpPr>
          <p:nvPr/>
        </p:nvCxnSpPr>
        <p:spPr>
          <a:xfrm rot="10800000">
            <a:off x="3767916" y="4928116"/>
            <a:ext cx="0" cy="586800"/>
          </a:xfrm>
          <a:prstGeom prst="straightConnector1">
            <a:avLst/>
          </a:prstGeom>
          <a:noFill/>
          <a:ln w="9525" cap="flat" cmpd="sng">
            <a:solidFill>
              <a:srgbClr val="93C47D"/>
            </a:solidFill>
            <a:prstDash val="solid"/>
            <a:round/>
            <a:headEnd type="none" w="lg" len="lg"/>
            <a:tailEnd type="none" w="lg" len="lg"/>
          </a:ln>
        </p:spPr>
      </p:cxnSp>
      <p:cxnSp>
        <p:nvCxnSpPr>
          <p:cNvPr id="80" name="Shape 80"/>
          <p:cNvCxnSpPr>
            <a:stCxn id="73" idx="0"/>
            <a:endCxn id="69" idx="2"/>
          </p:cNvCxnSpPr>
          <p:nvPr/>
        </p:nvCxnSpPr>
        <p:spPr>
          <a:xfrm rot="10800000">
            <a:off x="6096083" y="2377767"/>
            <a:ext cx="2328000" cy="686400"/>
          </a:xfrm>
          <a:prstGeom prst="straightConnector1">
            <a:avLst/>
          </a:prstGeom>
          <a:noFill/>
          <a:ln w="9525" cap="flat" cmpd="sng">
            <a:solidFill>
              <a:srgbClr val="93C47D"/>
            </a:solidFill>
            <a:prstDash val="solid"/>
            <a:round/>
            <a:headEnd type="none" w="lg" len="lg"/>
            <a:tailEnd type="none" w="lg" len="lg"/>
          </a:ln>
        </p:spPr>
      </p:cxnSp>
      <p:cxnSp>
        <p:nvCxnSpPr>
          <p:cNvPr id="81" name="Shape 81"/>
          <p:cNvCxnSpPr/>
          <p:nvPr/>
        </p:nvCxnSpPr>
        <p:spPr>
          <a:xfrm rot="10800000">
            <a:off x="8424083" y="3795167"/>
            <a:ext cx="0" cy="401600"/>
          </a:xfrm>
          <a:prstGeom prst="straightConnector1">
            <a:avLst/>
          </a:prstGeom>
          <a:noFill/>
          <a:ln w="9525" cap="flat" cmpd="sng">
            <a:solidFill>
              <a:srgbClr val="93C47D"/>
            </a:solidFill>
            <a:prstDash val="solid"/>
            <a:round/>
            <a:headEnd type="none" w="lg" len="lg"/>
            <a:tailEnd type="none" w="lg" len="lg"/>
          </a:ln>
        </p:spPr>
      </p:cxnSp>
      <p:cxnSp>
        <p:nvCxnSpPr>
          <p:cNvPr id="82" name="Shape 82"/>
          <p:cNvCxnSpPr>
            <a:stCxn id="75" idx="0"/>
            <a:endCxn id="74" idx="2"/>
          </p:cNvCxnSpPr>
          <p:nvPr/>
        </p:nvCxnSpPr>
        <p:spPr>
          <a:xfrm rot="10800000">
            <a:off x="8424083" y="4928116"/>
            <a:ext cx="0" cy="586800"/>
          </a:xfrm>
          <a:prstGeom prst="straightConnector1">
            <a:avLst/>
          </a:prstGeom>
          <a:noFill/>
          <a:ln w="9525" cap="flat" cmpd="sng">
            <a:solidFill>
              <a:srgbClr val="93C47D"/>
            </a:solidFill>
            <a:prstDash val="solid"/>
            <a:round/>
            <a:headEnd type="none" w="lg" len="lg"/>
            <a:tailEnd type="none" w="lg" len="lg"/>
          </a:ln>
        </p:spPr>
      </p:cxnSp>
      <p:sp>
        <p:nvSpPr>
          <p:cNvPr id="2" name="Slide Number Placeholder 1"/>
          <p:cNvSpPr>
            <a:spLocks noGrp="1"/>
          </p:cNvSpPr>
          <p:nvPr>
            <p:ph type="sldNum" idx="12"/>
          </p:nvPr>
        </p:nvSpPr>
        <p:spPr/>
        <p:txBody>
          <a:bodyPr/>
          <a:lstStyle/>
          <a:p>
            <a:fld id="{00000000-1234-1234-1234-123412341234}" type="slidenum">
              <a:rPr lang="en" smtClean="0"/>
              <a:pPr/>
              <a:t>49</a:t>
            </a:fld>
            <a:endParaRPr lang="en"/>
          </a:p>
        </p:txBody>
      </p:sp>
    </p:spTree>
    <p:extLst>
      <p:ext uri="{BB962C8B-B14F-4D97-AF65-F5344CB8AC3E}">
        <p14:creationId xmlns:p14="http://schemas.microsoft.com/office/powerpoint/2010/main" val="1044777457"/>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Hardware of the time</a:t>
            </a:r>
            <a:endParaRPr lang="en-US" dirty="0"/>
          </a:p>
        </p:txBody>
      </p:sp>
    </p:spTree>
    <p:extLst>
      <p:ext uri="{BB962C8B-B14F-4D97-AF65-F5344CB8AC3E}">
        <p14:creationId xmlns:p14="http://schemas.microsoft.com/office/powerpoint/2010/main" val="87570131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Shape 87"/>
          <p:cNvSpPr txBox="1">
            <a:spLocks noGrp="1"/>
          </p:cNvSpPr>
          <p:nvPr>
            <p:ph type="title"/>
          </p:nvPr>
        </p:nvSpPr>
        <p:spPr>
          <a:xfrm>
            <a:off x="895000" y="1026200"/>
            <a:ext cx="10469600" cy="1148000"/>
          </a:xfrm>
          <a:prstGeom prst="rect">
            <a:avLst/>
          </a:prstGeom>
        </p:spPr>
        <p:txBody>
          <a:bodyPr vert="horz" lIns="121900" tIns="121900" rIns="121900" bIns="121900" rtlCol="0" anchor="ctr" anchorCtr="0">
            <a:noAutofit/>
          </a:bodyPr>
          <a:lstStyle/>
          <a:p>
            <a:r>
              <a:rPr lang="en"/>
              <a:t>“Can we have a monster that’s also on fire?”</a:t>
            </a:r>
          </a:p>
        </p:txBody>
      </p:sp>
      <p:pic>
        <p:nvPicPr>
          <p:cNvPr id="88" name="Shape 88"/>
          <p:cNvPicPr preferRelativeResize="0"/>
          <p:nvPr/>
        </p:nvPicPr>
        <p:blipFill>
          <a:blip r:embed="rId3">
            <a:alphaModFix/>
          </a:blip>
          <a:stretch>
            <a:fillRect/>
          </a:stretch>
        </p:blipFill>
        <p:spPr>
          <a:xfrm>
            <a:off x="4800600" y="3300900"/>
            <a:ext cx="2590800" cy="2590800"/>
          </a:xfrm>
          <a:prstGeom prst="rect">
            <a:avLst/>
          </a:prstGeom>
          <a:noFill/>
          <a:ln>
            <a:noFill/>
          </a:ln>
        </p:spPr>
      </p:pic>
      <p:sp>
        <p:nvSpPr>
          <p:cNvPr id="2" name="Slide Number Placeholder 1"/>
          <p:cNvSpPr>
            <a:spLocks noGrp="1"/>
          </p:cNvSpPr>
          <p:nvPr>
            <p:ph type="sldNum" idx="12"/>
          </p:nvPr>
        </p:nvSpPr>
        <p:spPr/>
        <p:txBody>
          <a:bodyPr/>
          <a:lstStyle/>
          <a:p>
            <a:fld id="{00000000-1234-1234-1234-123412341234}" type="slidenum">
              <a:rPr lang="en" smtClean="0"/>
              <a:pPr/>
              <a:t>50</a:t>
            </a:fld>
            <a:endParaRPr lang="en"/>
          </a:p>
        </p:txBody>
      </p:sp>
    </p:spTree>
    <p:extLst>
      <p:ext uri="{BB962C8B-B14F-4D97-AF65-F5344CB8AC3E}">
        <p14:creationId xmlns:p14="http://schemas.microsoft.com/office/powerpoint/2010/main" val="39927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8"/>
                                        </p:tgtEl>
                                        <p:attrNameLst>
                                          <p:attrName>style.visibility</p:attrName>
                                        </p:attrNameLst>
                                      </p:cBhvr>
                                      <p:to>
                                        <p:strVal val="visible"/>
                                      </p:to>
                                    </p:set>
                                    <p:anim calcmode="lin" valueType="num">
                                      <p:cBhvr additive="base">
                                        <p:cTn id="7" dur="500"/>
                                        <p:tgtEl>
                                          <p:spTgt spid="88"/>
                                        </p:tgtEl>
                                        <p:attrNameLst>
                                          <p:attrName>ppt_w</p:attrName>
                                        </p:attrNameLst>
                                      </p:cBhvr>
                                      <p:tavLst>
                                        <p:tav tm="0">
                                          <p:val>
                                            <p:strVal val="0"/>
                                          </p:val>
                                        </p:tav>
                                        <p:tav tm="100000">
                                          <p:val>
                                            <p:strVal val="#ppt_w"/>
                                          </p:val>
                                        </p:tav>
                                      </p:tavLst>
                                    </p:anim>
                                    <p:anim calcmode="lin" valueType="num">
                                      <p:cBhvr additive="base">
                                        <p:cTn id="8" dur="500"/>
                                        <p:tgtEl>
                                          <p:spTgt spid="8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lstStyle/>
          <a:p>
            <a:r>
              <a:rPr lang="en-US" dirty="0" smtClean="0"/>
              <a:t>Entity, Component, System</a:t>
            </a:r>
            <a:endParaRPr lang="en-US" dirty="0"/>
          </a:p>
        </p:txBody>
      </p:sp>
      <p:sp>
        <p:nvSpPr>
          <p:cNvPr id="4" name="Content Placeholder 3"/>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Component </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Holds state, POD-like</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Entity</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Handle/ID for a set of components</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System</a:t>
            </a:r>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Implements logic for combination of components</a:t>
            </a:r>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51</a:t>
            </a:fld>
            <a:endParaRPr lang="en-US" dirty="0"/>
          </a:p>
        </p:txBody>
      </p:sp>
    </p:spTree>
    <p:extLst>
      <p:ext uri="{BB962C8B-B14F-4D97-AF65-F5344CB8AC3E}">
        <p14:creationId xmlns:p14="http://schemas.microsoft.com/office/powerpoint/2010/main" val="207265139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components</a:t>
            </a:r>
            <a:endParaRPr lang="en-US" dirty="0"/>
          </a:p>
        </p:txBody>
      </p:sp>
      <p:sp>
        <p:nvSpPr>
          <p:cNvPr id="4" name="Shape 94"/>
          <p:cNvSpPr/>
          <p:nvPr/>
        </p:nvSpPr>
        <p:spPr>
          <a:xfrm>
            <a:off x="964240" y="2020479"/>
            <a:ext cx="2197600" cy="8572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a:solidFill>
                  <a:schemeClr val="bg1"/>
                </a:solidFill>
              </a:rPr>
              <a:t>Position</a:t>
            </a:r>
          </a:p>
          <a:p>
            <a:pPr>
              <a:spcBef>
                <a:spcPts val="1333"/>
              </a:spcBef>
            </a:pPr>
            <a:r>
              <a:rPr lang="en" sz="1467" dirty="0" smtClean="0">
                <a:solidFill>
                  <a:schemeClr val="bg1"/>
                </a:solidFill>
                <a:latin typeface="Consolas"/>
                <a:ea typeface="Consolas"/>
                <a:cs typeface="Consolas"/>
                <a:sym typeface="Consolas"/>
              </a:rPr>
              <a:t>x</a:t>
            </a:r>
            <a:r>
              <a:rPr lang="en" sz="1467" dirty="0">
                <a:solidFill>
                  <a:schemeClr val="bg1"/>
                </a:solidFill>
                <a:latin typeface="Consolas"/>
                <a:ea typeface="Consolas"/>
                <a:cs typeface="Consolas"/>
                <a:sym typeface="Consolas"/>
              </a:rPr>
              <a:t>, y, </a:t>
            </a:r>
            <a:r>
              <a:rPr lang="en" sz="1467" dirty="0" smtClean="0">
                <a:solidFill>
                  <a:schemeClr val="bg1"/>
                </a:solidFill>
                <a:latin typeface="Consolas"/>
                <a:ea typeface="Consolas"/>
                <a:cs typeface="Consolas"/>
                <a:sym typeface="Consolas"/>
              </a:rPr>
              <a:t>z</a:t>
            </a:r>
            <a:endParaRPr lang="en" sz="1467" dirty="0">
              <a:solidFill>
                <a:schemeClr val="bg1"/>
              </a:solidFill>
              <a:latin typeface="Consolas"/>
              <a:ea typeface="Consolas"/>
              <a:cs typeface="Consolas"/>
              <a:sym typeface="Consolas"/>
            </a:endParaRPr>
          </a:p>
        </p:txBody>
      </p:sp>
      <p:sp>
        <p:nvSpPr>
          <p:cNvPr id="5" name="Shape 96"/>
          <p:cNvSpPr/>
          <p:nvPr/>
        </p:nvSpPr>
        <p:spPr>
          <a:xfrm>
            <a:off x="964240" y="3118213"/>
            <a:ext cx="2197600" cy="132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err="1">
                <a:solidFill>
                  <a:schemeClr val="bg1"/>
                </a:solidFill>
              </a:rPr>
              <a:t>BoundingBox</a:t>
            </a:r>
            <a:endParaRPr lang="en" sz="1467" dirty="0">
              <a:solidFill>
                <a:schemeClr val="bg1"/>
              </a:solidFill>
            </a:endParaRPr>
          </a:p>
          <a:p>
            <a:pPr>
              <a:spcBef>
                <a:spcPts val="1333"/>
              </a:spcBef>
            </a:pPr>
            <a:endParaRPr sz="1467" dirty="0">
              <a:solidFill>
                <a:schemeClr val="bg1"/>
              </a:solidFill>
              <a:latin typeface="Consolas"/>
              <a:ea typeface="Consolas"/>
              <a:cs typeface="Consolas"/>
              <a:sym typeface="Consolas"/>
            </a:endParaRPr>
          </a:p>
          <a:p>
            <a:r>
              <a:rPr lang="en" sz="1467" dirty="0" err="1" smtClean="0">
                <a:solidFill>
                  <a:schemeClr val="bg1"/>
                </a:solidFill>
                <a:latin typeface="Consolas"/>
                <a:ea typeface="Consolas"/>
                <a:cs typeface="Consolas"/>
                <a:sym typeface="Consolas"/>
              </a:rPr>
              <a:t>minX</a:t>
            </a:r>
            <a:r>
              <a:rPr lang="en" sz="1467" dirty="0">
                <a:solidFill>
                  <a:schemeClr val="bg1"/>
                </a:solidFill>
                <a:latin typeface="Consolas"/>
                <a:ea typeface="Consolas"/>
                <a:cs typeface="Consolas"/>
                <a:sym typeface="Consolas"/>
              </a:rPr>
              <a:t>, </a:t>
            </a:r>
            <a:r>
              <a:rPr lang="en" sz="1467" dirty="0" err="1">
                <a:solidFill>
                  <a:schemeClr val="bg1"/>
                </a:solidFill>
                <a:latin typeface="Consolas"/>
                <a:ea typeface="Consolas"/>
                <a:cs typeface="Consolas"/>
                <a:sym typeface="Consolas"/>
              </a:rPr>
              <a:t>minY</a:t>
            </a:r>
            <a:r>
              <a:rPr lang="en" sz="1467" dirty="0">
                <a:solidFill>
                  <a:schemeClr val="bg1"/>
                </a:solidFill>
                <a:latin typeface="Consolas"/>
                <a:ea typeface="Consolas"/>
                <a:cs typeface="Consolas"/>
                <a:sym typeface="Consolas"/>
              </a:rPr>
              <a:t>, </a:t>
            </a:r>
            <a:r>
              <a:rPr lang="en" sz="1467" dirty="0" err="1">
                <a:solidFill>
                  <a:schemeClr val="bg1"/>
                </a:solidFill>
                <a:latin typeface="Consolas"/>
                <a:ea typeface="Consolas"/>
                <a:cs typeface="Consolas"/>
                <a:sym typeface="Consolas"/>
              </a:rPr>
              <a:t>minZ</a:t>
            </a:r>
            <a:r>
              <a:rPr lang="en" sz="1467" dirty="0">
                <a:solidFill>
                  <a:schemeClr val="bg1"/>
                </a:solidFill>
                <a:latin typeface="Consolas"/>
                <a:ea typeface="Consolas"/>
                <a:cs typeface="Consolas"/>
                <a:sym typeface="Consolas"/>
              </a:rPr>
              <a:t>,</a:t>
            </a:r>
          </a:p>
          <a:p>
            <a:r>
              <a:rPr lang="en" sz="1467" dirty="0" err="1">
                <a:solidFill>
                  <a:schemeClr val="bg1"/>
                </a:solidFill>
                <a:latin typeface="Consolas"/>
                <a:ea typeface="Consolas"/>
                <a:cs typeface="Consolas"/>
                <a:sym typeface="Consolas"/>
              </a:rPr>
              <a:t>maxX</a:t>
            </a:r>
            <a:r>
              <a:rPr lang="en" sz="1467" dirty="0">
                <a:solidFill>
                  <a:schemeClr val="bg1"/>
                </a:solidFill>
                <a:latin typeface="Consolas"/>
                <a:ea typeface="Consolas"/>
                <a:cs typeface="Consolas"/>
                <a:sym typeface="Consolas"/>
              </a:rPr>
              <a:t>, </a:t>
            </a:r>
            <a:r>
              <a:rPr lang="en" sz="1467" dirty="0" err="1">
                <a:solidFill>
                  <a:schemeClr val="bg1"/>
                </a:solidFill>
                <a:latin typeface="Consolas"/>
                <a:ea typeface="Consolas"/>
                <a:cs typeface="Consolas"/>
                <a:sym typeface="Consolas"/>
              </a:rPr>
              <a:t>maxY</a:t>
            </a:r>
            <a:r>
              <a:rPr lang="en" sz="1467" dirty="0">
                <a:solidFill>
                  <a:schemeClr val="bg1"/>
                </a:solidFill>
                <a:latin typeface="Consolas"/>
                <a:ea typeface="Consolas"/>
                <a:cs typeface="Consolas"/>
                <a:sym typeface="Consolas"/>
              </a:rPr>
              <a:t>, </a:t>
            </a:r>
            <a:r>
              <a:rPr lang="en" sz="1467" dirty="0" err="1" smtClean="0">
                <a:solidFill>
                  <a:schemeClr val="bg1"/>
                </a:solidFill>
                <a:latin typeface="Consolas"/>
                <a:ea typeface="Consolas"/>
                <a:cs typeface="Consolas"/>
                <a:sym typeface="Consolas"/>
              </a:rPr>
              <a:t>maxZ</a:t>
            </a:r>
            <a:endParaRPr lang="en" sz="1467" dirty="0">
              <a:solidFill>
                <a:schemeClr val="bg1"/>
              </a:solidFill>
              <a:latin typeface="Consolas"/>
              <a:ea typeface="Consolas"/>
              <a:cs typeface="Consolas"/>
              <a:sym typeface="Consolas"/>
            </a:endParaRPr>
          </a:p>
        </p:txBody>
      </p:sp>
      <p:sp>
        <p:nvSpPr>
          <p:cNvPr id="6" name="Shape 97"/>
          <p:cNvSpPr/>
          <p:nvPr/>
        </p:nvSpPr>
        <p:spPr>
          <a:xfrm>
            <a:off x="964240" y="4685547"/>
            <a:ext cx="1608800" cy="132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PhysicalBody</a:t>
            </a:r>
          </a:p>
          <a:p>
            <a:endParaRPr sz="1467">
              <a:solidFill>
                <a:schemeClr val="bg1"/>
              </a:solidFill>
            </a:endParaRPr>
          </a:p>
          <a:p>
            <a:r>
              <a:rPr lang="en" sz="1467">
                <a:solidFill>
                  <a:schemeClr val="bg1"/>
                </a:solidFill>
                <a:latin typeface="Consolas"/>
                <a:ea typeface="Consolas"/>
                <a:cs typeface="Consolas"/>
                <a:sym typeface="Consolas"/>
              </a:rPr>
              <a:t>velocity, acceleration</a:t>
            </a:r>
          </a:p>
        </p:txBody>
      </p:sp>
      <p:sp>
        <p:nvSpPr>
          <p:cNvPr id="7" name="Shape 98"/>
          <p:cNvSpPr/>
          <p:nvPr/>
        </p:nvSpPr>
        <p:spPr>
          <a:xfrm>
            <a:off x="6655197" y="1993879"/>
            <a:ext cx="2197600" cy="10512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spcBef>
                <a:spcPts val="1333"/>
              </a:spcBef>
            </a:pPr>
            <a:r>
              <a:rPr lang="en" sz="1467">
                <a:solidFill>
                  <a:schemeClr val="bg1"/>
                </a:solidFill>
              </a:rPr>
              <a:t>DamageInflictor</a:t>
            </a:r>
            <a:endParaRPr lang="en" sz="1467" dirty="0">
              <a:solidFill>
                <a:schemeClr val="bg1"/>
              </a:solidFill>
            </a:endParaRPr>
          </a:p>
          <a:p>
            <a:pPr>
              <a:spcBef>
                <a:spcPts val="1333"/>
              </a:spcBef>
            </a:pPr>
            <a:r>
              <a:rPr lang="en" sz="1467" dirty="0" err="1">
                <a:solidFill>
                  <a:schemeClr val="bg1"/>
                </a:solidFill>
                <a:latin typeface="Consolas"/>
                <a:ea typeface="Consolas"/>
                <a:cs typeface="Consolas"/>
                <a:sym typeface="Consolas"/>
              </a:rPr>
              <a:t>damageAmount</a:t>
            </a:r>
            <a:r>
              <a:rPr lang="en" sz="1467" dirty="0">
                <a:solidFill>
                  <a:schemeClr val="bg1"/>
                </a:solidFill>
                <a:latin typeface="Consolas"/>
                <a:ea typeface="Consolas"/>
                <a:cs typeface="Consolas"/>
                <a:sym typeface="Consolas"/>
              </a:rPr>
              <a:t>, </a:t>
            </a:r>
            <a:r>
              <a:rPr lang="en" sz="1467" dirty="0" err="1">
                <a:solidFill>
                  <a:schemeClr val="bg1"/>
                </a:solidFill>
                <a:latin typeface="Consolas"/>
                <a:ea typeface="Consolas"/>
                <a:cs typeface="Consolas"/>
                <a:sym typeface="Consolas"/>
              </a:rPr>
              <a:t>affectedGroups</a:t>
            </a:r>
            <a:endParaRPr lang="en" sz="1467" dirty="0">
              <a:solidFill>
                <a:schemeClr val="bg1"/>
              </a:solidFill>
              <a:latin typeface="Consolas"/>
              <a:ea typeface="Consolas"/>
              <a:cs typeface="Consolas"/>
              <a:sym typeface="Consolas"/>
            </a:endParaRPr>
          </a:p>
        </p:txBody>
      </p:sp>
      <p:sp>
        <p:nvSpPr>
          <p:cNvPr id="8" name="Shape 99"/>
          <p:cNvSpPr/>
          <p:nvPr/>
        </p:nvSpPr>
        <p:spPr>
          <a:xfrm>
            <a:off x="3386227" y="2020479"/>
            <a:ext cx="2197600" cy="8572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spcBef>
                <a:spcPts val="1333"/>
              </a:spcBef>
            </a:pPr>
            <a:r>
              <a:rPr lang="en-US" sz="1467" dirty="0" err="1" smtClean="0">
                <a:solidFill>
                  <a:schemeClr val="bg1"/>
                </a:solidFill>
              </a:rPr>
              <a:t>Renderable</a:t>
            </a:r>
            <a:endParaRPr lang="en" sz="1467" dirty="0">
              <a:solidFill>
                <a:schemeClr val="bg1"/>
              </a:solidFill>
            </a:endParaRPr>
          </a:p>
          <a:p>
            <a:pPr>
              <a:spcBef>
                <a:spcPts val="1333"/>
              </a:spcBef>
            </a:pPr>
            <a:r>
              <a:rPr lang="en" sz="1467" dirty="0" smtClean="0">
                <a:solidFill>
                  <a:schemeClr val="bg1"/>
                </a:solidFill>
                <a:latin typeface="Consolas"/>
                <a:ea typeface="Consolas"/>
                <a:cs typeface="Consolas"/>
                <a:sym typeface="Consolas"/>
              </a:rPr>
              <a:t>vertices,</a:t>
            </a:r>
            <a:r>
              <a:rPr lang="en-US" sz="1467" dirty="0">
                <a:solidFill>
                  <a:schemeClr val="bg1"/>
                </a:solidFill>
                <a:latin typeface="Consolas"/>
                <a:ea typeface="Consolas"/>
                <a:cs typeface="Consolas"/>
                <a:sym typeface="Consolas"/>
              </a:rPr>
              <a:t> </a:t>
            </a:r>
            <a:r>
              <a:rPr lang="en" sz="1467" dirty="0" smtClean="0">
                <a:solidFill>
                  <a:schemeClr val="bg1"/>
                </a:solidFill>
                <a:latin typeface="Consolas"/>
                <a:ea typeface="Consolas"/>
                <a:cs typeface="Consolas"/>
                <a:sym typeface="Consolas"/>
              </a:rPr>
              <a:t>textures</a:t>
            </a:r>
            <a:endParaRPr lang="en" sz="1467" dirty="0">
              <a:solidFill>
                <a:schemeClr val="bg1"/>
              </a:solidFill>
              <a:latin typeface="Consolas"/>
              <a:ea typeface="Consolas"/>
              <a:cs typeface="Consolas"/>
              <a:sym typeface="Consolas"/>
            </a:endParaRPr>
          </a:p>
        </p:txBody>
      </p:sp>
      <p:sp>
        <p:nvSpPr>
          <p:cNvPr id="9" name="Shape 98"/>
          <p:cNvSpPr/>
          <p:nvPr/>
        </p:nvSpPr>
        <p:spPr>
          <a:xfrm>
            <a:off x="6655197" y="3256013"/>
            <a:ext cx="2197600" cy="10512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pPr>
              <a:spcBef>
                <a:spcPts val="1333"/>
              </a:spcBef>
            </a:pPr>
            <a:r>
              <a:rPr lang="en-US" sz="1467" dirty="0" err="1" smtClean="0">
                <a:solidFill>
                  <a:schemeClr val="bg1"/>
                </a:solidFill>
              </a:rPr>
              <a:t>ItemPickup</a:t>
            </a:r>
            <a:endParaRPr lang="en-US" sz="1467" dirty="0" smtClean="0">
              <a:solidFill>
                <a:schemeClr val="bg1"/>
              </a:solidFill>
            </a:endParaRPr>
          </a:p>
          <a:p>
            <a:pPr>
              <a:spcBef>
                <a:spcPts val="1333"/>
              </a:spcBef>
            </a:pPr>
            <a:r>
              <a:rPr lang="en-US" sz="1467" dirty="0" err="1" smtClean="0">
                <a:solidFill>
                  <a:schemeClr val="bg1"/>
                </a:solidFill>
                <a:latin typeface="Consolas"/>
                <a:ea typeface="Consolas"/>
                <a:cs typeface="Consolas"/>
                <a:sym typeface="Consolas"/>
              </a:rPr>
              <a:t>givenItemType</a:t>
            </a:r>
            <a:endParaRPr lang="en" sz="1467" dirty="0">
              <a:solidFill>
                <a:schemeClr val="bg1"/>
              </a:solidFill>
              <a:latin typeface="Consolas"/>
              <a:ea typeface="Consolas"/>
              <a:cs typeface="Consolas"/>
              <a:sym typeface="Consolas"/>
            </a:endParaRPr>
          </a:p>
        </p:txBody>
      </p:sp>
      <p:sp>
        <p:nvSpPr>
          <p:cNvPr id="10" name="Slide Number Placeholder 9"/>
          <p:cNvSpPr>
            <a:spLocks noGrp="1"/>
          </p:cNvSpPr>
          <p:nvPr>
            <p:ph type="sldNum" sz="quarter" idx="12"/>
          </p:nvPr>
        </p:nvSpPr>
        <p:spPr/>
        <p:txBody>
          <a:bodyPr/>
          <a:lstStyle/>
          <a:p>
            <a:fld id="{D57F1E4F-1CFF-5643-939E-217C01CDF565}" type="slidenum">
              <a:rPr lang="en-US" smtClean="0"/>
              <a:pPr/>
              <a:t>52</a:t>
            </a:fld>
            <a:endParaRPr lang="en-US" dirty="0"/>
          </a:p>
        </p:txBody>
      </p:sp>
    </p:spTree>
    <p:extLst>
      <p:ext uri="{BB962C8B-B14F-4D97-AF65-F5344CB8AC3E}">
        <p14:creationId xmlns:p14="http://schemas.microsoft.com/office/powerpoint/2010/main" val="1196259496"/>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entities</a:t>
            </a:r>
            <a:endParaRPr lang="en-US" dirty="0"/>
          </a:p>
        </p:txBody>
      </p:sp>
      <p:grpSp>
        <p:nvGrpSpPr>
          <p:cNvPr id="4" name="Shape 114"/>
          <p:cNvGrpSpPr/>
          <p:nvPr/>
        </p:nvGrpSpPr>
        <p:grpSpPr>
          <a:xfrm>
            <a:off x="6405720" y="2057089"/>
            <a:ext cx="2509600" cy="2932800"/>
            <a:chOff x="4312850" y="1806825"/>
            <a:chExt cx="1882200" cy="2199600"/>
          </a:xfrm>
        </p:grpSpPr>
        <p:sp>
          <p:nvSpPr>
            <p:cNvPr id="5" name="Shape 115"/>
            <p:cNvSpPr/>
            <p:nvPr/>
          </p:nvSpPr>
          <p:spPr>
            <a:xfrm>
              <a:off x="4312850" y="1806825"/>
              <a:ext cx="1882200" cy="2199600"/>
            </a:xfrm>
            <a:prstGeom prst="roundRect">
              <a:avLst>
                <a:gd name="adj" fmla="val 9955"/>
              </a:avLst>
            </a:prstGeom>
            <a:solidFill>
              <a:srgbClr val="B6D7A8">
                <a:alpha val="71540"/>
              </a:srgbClr>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en" sz="1467">
                  <a:solidFill>
                    <a:schemeClr val="bg1"/>
                  </a:solidFill>
                </a:rPr>
                <a:t>Monster</a:t>
              </a:r>
            </a:p>
          </p:txBody>
        </p:sp>
        <p:sp>
          <p:nvSpPr>
            <p:cNvPr id="6" name="Shape 116"/>
            <p:cNvSpPr/>
            <p:nvPr/>
          </p:nvSpPr>
          <p:spPr>
            <a:xfrm>
              <a:off x="4459975" y="2201449"/>
              <a:ext cx="7986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7" name="Shape 117"/>
            <p:cNvSpPr/>
            <p:nvPr/>
          </p:nvSpPr>
          <p:spPr>
            <a:xfrm>
              <a:off x="4459975" y="2622824"/>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AI state</a:t>
              </a:r>
            </a:p>
          </p:txBody>
        </p:sp>
        <p:sp>
          <p:nvSpPr>
            <p:cNvPr id="8" name="Shape 118"/>
            <p:cNvSpPr/>
            <p:nvPr/>
          </p:nvSpPr>
          <p:spPr>
            <a:xfrm>
              <a:off x="4459975" y="3044199"/>
              <a:ext cx="14676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DamageInflictor</a:t>
              </a:r>
            </a:p>
          </p:txBody>
        </p:sp>
        <p:sp>
          <p:nvSpPr>
            <p:cNvPr id="9" name="Shape 119"/>
            <p:cNvSpPr/>
            <p:nvPr/>
          </p:nvSpPr>
          <p:spPr>
            <a:xfrm>
              <a:off x="4459975" y="3465575"/>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US" sz="1467" dirty="0" err="1" smtClean="0">
                  <a:solidFill>
                    <a:schemeClr val="bg1"/>
                  </a:solidFill>
                </a:rPr>
                <a:t>Renderable</a:t>
              </a:r>
              <a:endParaRPr lang="en" sz="1467" dirty="0">
                <a:solidFill>
                  <a:schemeClr val="bg1"/>
                </a:solidFill>
              </a:endParaRPr>
            </a:p>
          </p:txBody>
        </p:sp>
      </p:grpSp>
      <p:grpSp>
        <p:nvGrpSpPr>
          <p:cNvPr id="10" name="Shape 125"/>
          <p:cNvGrpSpPr/>
          <p:nvPr/>
        </p:nvGrpSpPr>
        <p:grpSpPr>
          <a:xfrm>
            <a:off x="970387" y="2057089"/>
            <a:ext cx="2509600" cy="2932800"/>
            <a:chOff x="264875" y="1806825"/>
            <a:chExt cx="1882200" cy="2199600"/>
          </a:xfrm>
        </p:grpSpPr>
        <p:sp>
          <p:nvSpPr>
            <p:cNvPr id="11" name="Shape 126"/>
            <p:cNvSpPr/>
            <p:nvPr/>
          </p:nvSpPr>
          <p:spPr>
            <a:xfrm>
              <a:off x="264875" y="1806825"/>
              <a:ext cx="1882200" cy="2199600"/>
            </a:xfrm>
            <a:prstGeom prst="roundRect">
              <a:avLst>
                <a:gd name="adj" fmla="val 9955"/>
              </a:avLst>
            </a:prstGeom>
            <a:solidFill>
              <a:srgbClr val="B6D7A8">
                <a:alpha val="71540"/>
              </a:srgbClr>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en" sz="1467">
                  <a:solidFill>
                    <a:schemeClr val="bg1"/>
                  </a:solidFill>
                </a:rPr>
                <a:t>Player</a:t>
              </a:r>
            </a:p>
          </p:txBody>
        </p:sp>
        <p:sp>
          <p:nvSpPr>
            <p:cNvPr id="12" name="Shape 127"/>
            <p:cNvSpPr/>
            <p:nvPr/>
          </p:nvSpPr>
          <p:spPr>
            <a:xfrm>
              <a:off x="391950" y="2201449"/>
              <a:ext cx="7986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3" name="Shape 128"/>
            <p:cNvSpPr/>
            <p:nvPr/>
          </p:nvSpPr>
          <p:spPr>
            <a:xfrm>
              <a:off x="391950" y="2631649"/>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US" sz="1467" dirty="0" err="1" smtClean="0">
                  <a:solidFill>
                    <a:schemeClr val="bg1"/>
                  </a:solidFill>
                </a:rPr>
                <a:t>Renderable</a:t>
              </a:r>
              <a:endParaRPr lang="en" sz="1467" dirty="0">
                <a:solidFill>
                  <a:schemeClr val="bg1"/>
                </a:solidFill>
              </a:endParaRPr>
            </a:p>
          </p:txBody>
        </p:sp>
        <p:sp>
          <p:nvSpPr>
            <p:cNvPr id="14" name="Shape 129"/>
            <p:cNvSpPr/>
            <p:nvPr/>
          </p:nvSpPr>
          <p:spPr>
            <a:xfrm>
              <a:off x="391950" y="3061849"/>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Bounding Box</a:t>
              </a:r>
            </a:p>
          </p:txBody>
        </p:sp>
        <p:sp>
          <p:nvSpPr>
            <p:cNvPr id="15" name="Shape 130"/>
            <p:cNvSpPr/>
            <p:nvPr/>
          </p:nvSpPr>
          <p:spPr>
            <a:xfrm>
              <a:off x="391950" y="3492050"/>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a:t>
              </a:r>
            </a:p>
          </p:txBody>
        </p:sp>
      </p:grpSp>
      <p:grpSp>
        <p:nvGrpSpPr>
          <p:cNvPr id="16" name="Shape 131"/>
          <p:cNvGrpSpPr/>
          <p:nvPr/>
        </p:nvGrpSpPr>
        <p:grpSpPr>
          <a:xfrm>
            <a:off x="3688053" y="2057089"/>
            <a:ext cx="2509600" cy="2932800"/>
            <a:chOff x="2288862" y="1806825"/>
            <a:chExt cx="1882200" cy="2199600"/>
          </a:xfrm>
        </p:grpSpPr>
        <p:sp>
          <p:nvSpPr>
            <p:cNvPr id="17" name="Shape 132"/>
            <p:cNvSpPr/>
            <p:nvPr/>
          </p:nvSpPr>
          <p:spPr>
            <a:xfrm>
              <a:off x="2288862" y="1806825"/>
              <a:ext cx="1882200" cy="2199600"/>
            </a:xfrm>
            <a:prstGeom prst="roundRect">
              <a:avLst>
                <a:gd name="adj" fmla="val 9955"/>
              </a:avLst>
            </a:prstGeom>
            <a:solidFill>
              <a:srgbClr val="B6D7A8">
                <a:alpha val="71540"/>
              </a:srgbClr>
            </a:solidFill>
            <a:ln w="9525" cap="flat" cmpd="sng">
              <a:solidFill>
                <a:srgbClr val="38761D"/>
              </a:solidFill>
              <a:prstDash val="solid"/>
              <a:round/>
              <a:headEnd type="none" w="med" len="med"/>
              <a:tailEnd type="none" w="med" len="med"/>
            </a:ln>
          </p:spPr>
          <p:txBody>
            <a:bodyPr lIns="121900" tIns="121900" rIns="121900" bIns="121900" anchor="t" anchorCtr="0">
              <a:noAutofit/>
            </a:bodyPr>
            <a:lstStyle/>
            <a:p>
              <a:r>
                <a:rPr lang="en" sz="1467">
                  <a:solidFill>
                    <a:schemeClr val="bg1"/>
                  </a:solidFill>
                </a:rPr>
                <a:t>Decoration</a:t>
              </a:r>
            </a:p>
          </p:txBody>
        </p:sp>
        <p:sp>
          <p:nvSpPr>
            <p:cNvPr id="18" name="Shape 133"/>
            <p:cNvSpPr/>
            <p:nvPr/>
          </p:nvSpPr>
          <p:spPr>
            <a:xfrm>
              <a:off x="2425962" y="2201449"/>
              <a:ext cx="7986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9" name="Shape 134"/>
            <p:cNvSpPr/>
            <p:nvPr/>
          </p:nvSpPr>
          <p:spPr>
            <a:xfrm>
              <a:off x="2425962" y="2631649"/>
              <a:ext cx="1099500" cy="3468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US" sz="1467" dirty="0" err="1" smtClean="0">
                  <a:solidFill>
                    <a:schemeClr val="bg1"/>
                  </a:solidFill>
                </a:rPr>
                <a:t>Renderable</a:t>
              </a:r>
              <a:endParaRPr lang="en" sz="1467" dirty="0">
                <a:solidFill>
                  <a:schemeClr val="bg1"/>
                </a:solidFill>
              </a:endParaRPr>
            </a:p>
          </p:txBody>
        </p:sp>
      </p:grpSp>
      <p:sp>
        <p:nvSpPr>
          <p:cNvPr id="20" name="Slide Number Placeholder 19"/>
          <p:cNvSpPr>
            <a:spLocks noGrp="1"/>
          </p:cNvSpPr>
          <p:nvPr>
            <p:ph type="sldNum" sz="quarter" idx="12"/>
          </p:nvPr>
        </p:nvSpPr>
        <p:spPr/>
        <p:txBody>
          <a:bodyPr/>
          <a:lstStyle/>
          <a:p>
            <a:fld id="{D57F1E4F-1CFF-5643-939E-217C01CDF565}" type="slidenum">
              <a:rPr lang="en-US" smtClean="0"/>
              <a:pPr/>
              <a:t>53</a:t>
            </a:fld>
            <a:endParaRPr lang="en-US" dirty="0"/>
          </a:p>
        </p:txBody>
      </p:sp>
    </p:spTree>
    <p:extLst>
      <p:ext uri="{BB962C8B-B14F-4D97-AF65-F5344CB8AC3E}">
        <p14:creationId xmlns:p14="http://schemas.microsoft.com/office/powerpoint/2010/main" val="186258327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Systems</a:t>
            </a:r>
            <a:endParaRPr lang="en-US" dirty="0"/>
          </a:p>
        </p:txBody>
      </p:sp>
      <p:sp>
        <p:nvSpPr>
          <p:cNvPr id="3" name="Text Placeholder 2"/>
          <p:cNvSpPr>
            <a:spLocks noGrp="1"/>
          </p:cNvSpPr>
          <p:nvPr>
            <p:ph idx="1"/>
          </p:nvPr>
        </p:nvSpPr>
        <p:spPr/>
        <p:txBody>
          <a:bodyPr/>
          <a:lstStyle/>
          <a:p>
            <a:pPr marL="0" indent="0">
              <a:lnSpc>
                <a:spcPct val="100000"/>
              </a:lnSpc>
              <a:buNone/>
            </a:pPr>
            <a:r>
              <a:rPr lang="en-US" dirty="0" smtClean="0"/>
              <a:t>Implement specific logic for certain combination of components</a:t>
            </a:r>
          </a:p>
          <a:p>
            <a:pPr marL="0" indent="0">
              <a:lnSpc>
                <a:spcPct val="100000"/>
              </a:lnSpc>
              <a:buNone/>
            </a:pPr>
            <a:endParaRPr lang="en-US" dirty="0" smtClean="0"/>
          </a:p>
          <a:p>
            <a:pPr marL="0" indent="0">
              <a:lnSpc>
                <a:spcPct val="100000"/>
              </a:lnSpc>
              <a:buNone/>
            </a:pPr>
            <a:r>
              <a:rPr lang="en-US" dirty="0" smtClean="0"/>
              <a:t>Can read and write components’ data</a:t>
            </a:r>
          </a:p>
          <a:p>
            <a:pPr marL="0" indent="0">
              <a:lnSpc>
                <a:spcPct val="100000"/>
              </a:lnSpc>
              <a:buNone/>
            </a:pPr>
            <a:endParaRPr lang="en-US" dirty="0" smtClean="0"/>
          </a:p>
          <a:p>
            <a:pPr marL="0" indent="0">
              <a:lnSpc>
                <a:spcPct val="100000"/>
              </a:lnSpc>
              <a:buNone/>
            </a:pPr>
            <a:r>
              <a:rPr lang="en-US" dirty="0" smtClean="0"/>
              <a:t>Only operate on entities with required components</a:t>
            </a:r>
          </a:p>
          <a:p>
            <a:pPr marL="0" indent="0">
              <a:lnSpc>
                <a:spcPct val="100000"/>
              </a:lnSpc>
              <a:buNone/>
            </a:pPr>
            <a:endParaRPr lang="en-US" dirty="0"/>
          </a:p>
          <a:p>
            <a:pPr marL="0" indent="0">
              <a:lnSpc>
                <a:spcPct val="100000"/>
              </a:lnSpc>
              <a:buNone/>
            </a:pPr>
            <a:r>
              <a:rPr lang="en-US" dirty="0" smtClean="0"/>
              <a:t>Can send and receive events from/to other systems/outside world</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54</a:t>
            </a:fld>
            <a:endParaRPr lang="en-US" dirty="0"/>
          </a:p>
        </p:txBody>
      </p:sp>
    </p:spTree>
    <p:extLst>
      <p:ext uri="{BB962C8B-B14F-4D97-AF65-F5344CB8AC3E}">
        <p14:creationId xmlns:p14="http://schemas.microsoft.com/office/powerpoint/2010/main" val="1569704250"/>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systems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PhysicsSystem</a:t>
            </a:r>
            <a:r>
              <a:rPr lang="en-US" dirty="0" smtClean="0"/>
              <a:t> - needs Position, </a:t>
            </a:r>
            <a:r>
              <a:rPr lang="en-US" dirty="0" err="1" smtClean="0"/>
              <a:t>PhysicalBody</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55</a:t>
            </a:fld>
            <a:endParaRPr lang="en-US" dirty="0"/>
          </a:p>
        </p:txBody>
      </p:sp>
      <p:sp>
        <p:nvSpPr>
          <p:cNvPr id="6" name="Rectangle 5"/>
          <p:cNvSpPr/>
          <p:nvPr/>
        </p:nvSpPr>
        <p:spPr>
          <a:xfrm>
            <a:off x="954000" y="2563336"/>
            <a:ext cx="10401300" cy="1938992"/>
          </a:xfrm>
          <a:prstGeom prst="rect">
            <a:avLst/>
          </a:prstGeom>
          <a:solidFill>
            <a:srgbClr val="293134"/>
          </a:solidFill>
        </p:spPr>
        <p:txBody>
          <a:bodyPr wrap="square">
            <a:spAutoFit/>
          </a:bodyPr>
          <a:lstStyle/>
          <a:p>
            <a:r>
              <a:rPr lang="de-DE" sz="2400" dirty="0">
                <a:solidFill>
                  <a:srgbClr val="66747B"/>
                </a:solidFill>
                <a:highlight>
                  <a:srgbClr val="293134"/>
                </a:highlight>
                <a:latin typeface="Consolas" panose="020B0609020204030204" pitchFamily="49" charset="0"/>
                <a:cs typeface="Consolas" panose="020B0609020204030204" pitchFamily="49" charset="0"/>
              </a:rPr>
              <a:t>// update </a:t>
            </a:r>
            <a:r>
              <a:rPr lang="de-DE" sz="2400" dirty="0" err="1">
                <a:solidFill>
                  <a:srgbClr val="66747B"/>
                </a:solidFill>
                <a:highlight>
                  <a:srgbClr val="293134"/>
                </a:highlight>
                <a:latin typeface="Consolas" panose="020B0609020204030204" pitchFamily="49" charset="0"/>
                <a:cs typeface="Consolas" panose="020B0609020204030204" pitchFamily="49" charset="0"/>
              </a:rPr>
              <a:t>position</a:t>
            </a:r>
            <a:r>
              <a:rPr lang="de-DE" sz="2400" dirty="0">
                <a:solidFill>
                  <a:srgbClr val="66747B"/>
                </a:solidFill>
                <a:highlight>
                  <a:srgbClr val="293134"/>
                </a:highlight>
                <a:latin typeface="Consolas" panose="020B0609020204030204" pitchFamily="49" charset="0"/>
                <a:cs typeface="Consolas" panose="020B0609020204030204" pitchFamily="49" charset="0"/>
              </a:rPr>
              <a:t> </a:t>
            </a:r>
            <a:r>
              <a:rPr lang="de-DE" sz="2400" dirty="0" err="1">
                <a:solidFill>
                  <a:srgbClr val="66747B"/>
                </a:solidFill>
                <a:highlight>
                  <a:srgbClr val="293134"/>
                </a:highlight>
                <a:latin typeface="Consolas" panose="020B0609020204030204" pitchFamily="49" charset="0"/>
                <a:cs typeface="Consolas" panose="020B0609020204030204" pitchFamily="49" charset="0"/>
              </a:rPr>
              <a:t>component</a:t>
            </a:r>
            <a:endParaRPr lang="de-DE" sz="2400" dirty="0">
              <a:solidFill>
                <a:srgbClr val="66747B"/>
              </a:solidFill>
              <a:highlight>
                <a:srgbClr val="293134"/>
              </a:highlight>
              <a:latin typeface="Consolas" panose="020B0609020204030204" pitchFamily="49" charset="0"/>
              <a:cs typeface="Consolas" panose="020B0609020204030204" pitchFamily="49" charset="0"/>
            </a:endParaRPr>
          </a:p>
          <a:p>
            <a:r>
              <a:rPr lang="de-DE" sz="24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physicalBody</a:t>
            </a:r>
            <a:r>
              <a:rPr lang="de-DE" sz="2400" dirty="0" err="1">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velocity</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66747B"/>
                </a:solidFill>
                <a:highlight>
                  <a:srgbClr val="293134"/>
                </a:highlight>
                <a:latin typeface="Consolas" panose="020B0609020204030204" pitchFamily="49" charset="0"/>
                <a:cs typeface="Consolas" panose="020B0609020204030204" pitchFamily="49" charset="0"/>
              </a:rPr>
              <a:t>// update </a:t>
            </a:r>
            <a:r>
              <a:rPr lang="de-DE" sz="2400" dirty="0" err="1">
                <a:solidFill>
                  <a:srgbClr val="66747B"/>
                </a:solidFill>
                <a:highlight>
                  <a:srgbClr val="293134"/>
                </a:highlight>
                <a:latin typeface="Consolas" panose="020B0609020204030204" pitchFamily="49" charset="0"/>
                <a:cs typeface="Consolas" panose="020B0609020204030204" pitchFamily="49" charset="0"/>
              </a:rPr>
              <a:t>velocity</a:t>
            </a:r>
            <a:endParaRPr lang="de-DE" sz="2400" dirty="0">
              <a:solidFill>
                <a:srgbClr val="66747B"/>
              </a:solidFill>
              <a:highlight>
                <a:srgbClr val="293134"/>
              </a:highlight>
              <a:latin typeface="Consolas" panose="020B0609020204030204" pitchFamily="49" charset="0"/>
              <a:cs typeface="Consolas" panose="020B0609020204030204" pitchFamily="49" charset="0"/>
            </a:endParaRPr>
          </a:p>
          <a:p>
            <a:r>
              <a:rPr lang="de-DE" sz="2400" dirty="0" err="1">
                <a:solidFill>
                  <a:srgbClr val="E0E2E4"/>
                </a:solidFill>
                <a:highlight>
                  <a:srgbClr val="293134"/>
                </a:highlight>
                <a:latin typeface="Consolas" panose="020B0609020204030204" pitchFamily="49" charset="0"/>
                <a:cs typeface="Consolas" panose="020B0609020204030204" pitchFamily="49" charset="0"/>
              </a:rPr>
              <a:t>physicalBody</a:t>
            </a:r>
            <a:r>
              <a:rPr lang="de-DE" sz="2400" dirty="0" err="1">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velocity</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physicalBody</a:t>
            </a:r>
            <a:r>
              <a:rPr lang="de-DE" sz="2400" dirty="0" err="1" smtClean="0">
                <a:solidFill>
                  <a:srgbClr val="E8E2B7"/>
                </a:solidFill>
                <a:highlight>
                  <a:srgbClr val="293134"/>
                </a:highlight>
                <a:latin typeface="Consolas" panose="020B0609020204030204" pitchFamily="49" charset="0"/>
                <a:cs typeface="Consolas" panose="020B0609020204030204" pitchFamily="49" charset="0"/>
              </a:rPr>
              <a:t>.</a:t>
            </a:r>
            <a:r>
              <a:rPr lang="de-DE" sz="2400" dirty="0" err="1" smtClean="0">
                <a:solidFill>
                  <a:srgbClr val="E0E2E4"/>
                </a:solidFill>
                <a:highlight>
                  <a:srgbClr val="293134"/>
                </a:highlight>
                <a:latin typeface="Consolas" panose="020B0609020204030204" pitchFamily="49" charset="0"/>
                <a:cs typeface="Consolas" panose="020B0609020204030204" pitchFamily="49" charset="0"/>
              </a:rPr>
              <a:t>acceleration</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 </a:t>
            </a:r>
            <a:r>
              <a:rPr lang="pl-PL" sz="2400" dirty="0" smtClean="0">
                <a:solidFill>
                  <a:srgbClr val="E8E2B7"/>
                </a:solidFill>
                <a:highlight>
                  <a:srgbClr val="293134"/>
                </a:highlight>
                <a:latin typeface="Consolas" panose="020B0609020204030204" pitchFamily="49" charset="0"/>
                <a:cs typeface="Consolas" panose="020B0609020204030204" pitchFamily="49" charset="0"/>
              </a:rPr>
              <a:t>* </a:t>
            </a:r>
            <a:r>
              <a:rPr lang="pl-PL" sz="2400" dirty="0" smtClean="0">
                <a:solidFill>
                  <a:srgbClr val="E0E2E4"/>
                </a:solidFill>
                <a:highlight>
                  <a:srgbClr val="293134"/>
                </a:highlight>
                <a:latin typeface="Consolas" panose="020B0609020204030204" pitchFamily="49" charset="0"/>
                <a:cs typeface="Consolas" panose="020B0609020204030204" pitchFamily="49" charset="0"/>
              </a:rPr>
              <a:t>dt</a:t>
            </a:r>
            <a:r>
              <a:rPr lang="de-DE" sz="24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313112442"/>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systems</a:t>
            </a:r>
            <a:endParaRPr lang="en-US" dirty="0"/>
          </a:p>
        </p:txBody>
      </p:sp>
      <p:sp>
        <p:nvSpPr>
          <p:cNvPr id="3" name="Content Placeholder 2"/>
          <p:cNvSpPr>
            <a:spLocks noGrp="1"/>
          </p:cNvSpPr>
          <p:nvPr>
            <p:ph idx="1"/>
          </p:nvPr>
        </p:nvSpPr>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CollisionDetectionSystem</a:t>
            </a:r>
            <a:r>
              <a:rPr lang="en-US" dirty="0" smtClean="0"/>
              <a:t> - needs Position, </a:t>
            </a:r>
            <a:r>
              <a:rPr lang="en-US" dirty="0" err="1" smtClean="0"/>
              <a:t>BoundingBox</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56</a:t>
            </a:fld>
            <a:endParaRPr lang="en-US" dirty="0"/>
          </a:p>
        </p:txBody>
      </p:sp>
      <p:sp>
        <p:nvSpPr>
          <p:cNvPr id="6" name="Rectangle 5"/>
          <p:cNvSpPr/>
          <p:nvPr/>
        </p:nvSpPr>
        <p:spPr>
          <a:xfrm>
            <a:off x="954000" y="2428439"/>
            <a:ext cx="8547100" cy="2862322"/>
          </a:xfrm>
          <a:prstGeom prst="rect">
            <a:avLst/>
          </a:prstGeom>
          <a:solidFill>
            <a:srgbClr val="293134"/>
          </a:solidFill>
        </p:spPr>
        <p:txBody>
          <a:bodyPr wrap="square">
            <a:spAutoFit/>
          </a:bodyPr>
          <a:lstStyle/>
          <a:p>
            <a:r>
              <a:rPr lang="de-DE" sz="2000" dirty="0" err="1">
                <a:solidFill>
                  <a:srgbClr val="678CB1"/>
                </a:solidFill>
                <a:highlight>
                  <a:srgbClr val="293134"/>
                </a:highlight>
                <a:latin typeface="Consolas" panose="020B0609020204030204" pitchFamily="49" charset="0"/>
                <a:cs typeface="Consolas" panose="020B0609020204030204" pitchFamily="49" charset="0"/>
              </a:rPr>
              <a:t>const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candidates</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possibleColliders</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en-US" sz="2000" dirty="0" err="1">
                <a:solidFill>
                  <a:srgbClr val="678CB1"/>
                </a:solidFill>
                <a:highlight>
                  <a:srgbClr val="293134"/>
                </a:highlight>
                <a:latin typeface="Consolas" panose="020B0609020204030204" pitchFamily="49" charset="0"/>
                <a:cs typeface="Consolas" panose="020B0609020204030204" pitchFamily="49" charset="0"/>
              </a:rPr>
              <a:t>const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a:solidFill>
                  <a:srgbClr val="678CB1"/>
                </a:solidFill>
                <a:highlight>
                  <a:srgbClr val="293134"/>
                </a:highlight>
                <a:latin typeface="Consolas" panose="020B0609020204030204" pitchFamily="49" charset="0"/>
                <a:cs typeface="Consolas" panose="020B0609020204030204" pitchFamily="49" charset="0"/>
              </a:rPr>
              <a:t>auto</a:t>
            </a:r>
            <a:r>
              <a:rPr lang="en-US" sz="2000" dirty="0">
                <a:solidFill>
                  <a:srgbClr val="E0E2E4"/>
                </a:solidFill>
                <a:highlight>
                  <a:srgbClr val="293134"/>
                </a:highlight>
                <a:latin typeface="Consolas" panose="020B0609020204030204" pitchFamily="49" charset="0"/>
                <a:cs typeface="Consolas" panose="020B0609020204030204" pitchFamily="49" charset="0"/>
              </a:rPr>
              <a:t> it </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err="1">
                <a:solidFill>
                  <a:srgbClr val="E0E2E4"/>
                </a:solidFill>
                <a:highlight>
                  <a:srgbClr val="293134"/>
                </a:highlight>
                <a:latin typeface="Consolas" panose="020B0609020204030204" pitchFamily="49" charset="0"/>
                <a:cs typeface="Consolas" panose="020B0609020204030204" pitchFamily="49" charset="0"/>
              </a:rPr>
              <a:t>find_if</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begin</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candidates</a:t>
            </a:r>
            <a:r>
              <a:rPr lang="en-US" sz="2000" dirty="0">
                <a:solidFill>
                  <a:srgbClr val="E8E2B7"/>
                </a:solidFill>
                <a:highlight>
                  <a:srgbClr val="293134"/>
                </a:highlight>
                <a:latin typeface="Consolas" panose="020B0609020204030204" pitchFamily="49" charset="0"/>
                <a:cs typeface="Consolas" panose="020B0609020204030204" pitchFamily="49" charset="0"/>
              </a:rPr>
              <a:t>),</a:t>
            </a:r>
            <a:r>
              <a:rPr lang="en-US" sz="2000" dirty="0">
                <a:solidFill>
                  <a:srgbClr val="E0E2E4"/>
                </a:solidFill>
                <a:highlight>
                  <a:srgbClr val="293134"/>
                </a:highlight>
                <a:latin typeface="Consolas" panose="020B0609020204030204" pitchFamily="49" charset="0"/>
                <a:cs typeface="Consolas" panose="020B0609020204030204" pitchFamily="49" charset="0"/>
              </a:rPr>
              <a:t> </a:t>
            </a:r>
            <a:r>
              <a:rPr lang="en-US" sz="2000" dirty="0" smtClean="0">
                <a:solidFill>
                  <a:srgbClr val="E0E2E4"/>
                </a:solidFill>
                <a:highlight>
                  <a:srgbClr val="293134"/>
                </a:highlight>
                <a:latin typeface="Consolas" panose="020B0609020204030204" pitchFamily="49" charset="0"/>
                <a:cs typeface="Consolas" panose="020B0609020204030204" pitchFamily="49" charset="0"/>
              </a:rPr>
              <a:t>end</a:t>
            </a:r>
            <a:r>
              <a:rPr lang="en-US" sz="2000" dirty="0" smtClean="0">
                <a:solidFill>
                  <a:srgbClr val="E8E2B7"/>
                </a:solidFill>
                <a:highlight>
                  <a:srgbClr val="293134"/>
                </a:highlight>
                <a:latin typeface="Consolas" panose="020B0609020204030204" pitchFamily="49" charset="0"/>
                <a:cs typeface="Consolas" panose="020B0609020204030204" pitchFamily="49" charset="0"/>
              </a:rPr>
              <a:t>(</a:t>
            </a:r>
            <a:r>
              <a:rPr lang="en-US" sz="2000" dirty="0" smtClean="0">
                <a:solidFill>
                  <a:srgbClr val="E0E2E4"/>
                </a:solidFill>
                <a:highlight>
                  <a:srgbClr val="293134"/>
                </a:highlight>
                <a:latin typeface="Consolas" panose="020B0609020204030204" pitchFamily="49" charset="0"/>
                <a:cs typeface="Consolas" panose="020B0609020204030204" pitchFamily="49" charset="0"/>
              </a:rPr>
              <a:t>candidates</a:t>
            </a:r>
            <a:r>
              <a:rPr lang="en-US" sz="2000" dirty="0">
                <a:solidFill>
                  <a:srgbClr val="E8E2B7"/>
                </a:solidFill>
                <a:highlight>
                  <a:srgbClr val="293134"/>
                </a:highlight>
                <a:latin typeface="Consolas" panose="020B0609020204030204" pitchFamily="49" charset="0"/>
                <a:cs typeface="Consolas" panose="020B0609020204030204" pitchFamily="49" charset="0"/>
              </a:rPr>
              <a:t>),</a:t>
            </a:r>
            <a:endParaRPr lang="en-US"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err="1">
                <a:solidFill>
                  <a:srgbClr val="678CB1"/>
                </a:solidFill>
                <a:highlight>
                  <a:srgbClr val="293134"/>
                </a:highlight>
                <a:latin typeface="Consolas" panose="020B0609020204030204" pitchFamily="49" charset="0"/>
                <a:cs typeface="Consolas" panose="020B0609020204030204" pitchFamily="49" charset="0"/>
              </a:rPr>
              <a:t>const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collider</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b="1" dirty="0" err="1">
                <a:solidFill>
                  <a:srgbClr val="93C763"/>
                </a:solidFill>
                <a:highlight>
                  <a:srgbClr val="293134"/>
                </a:highlight>
                <a:latin typeface="Consolas" panose="020B0609020204030204" pitchFamily="49" charset="0"/>
                <a:cs typeface="Consolas" panose="020B0609020204030204" pitchFamily="49" charset="0"/>
              </a:rPr>
              <a:t>return</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intersecting</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collider</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bbox</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bbox</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p>
          <a:p>
            <a:r>
              <a:rPr lang="de-DE" sz="2000" b="1" dirty="0" err="1">
                <a:solidFill>
                  <a:srgbClr val="93C763"/>
                </a:solidFill>
                <a:highlight>
                  <a:srgbClr val="293134"/>
                </a:highlight>
                <a:latin typeface="Consolas" panose="020B0609020204030204" pitchFamily="49" charset="0"/>
                <a:cs typeface="Consolas" panose="020B0609020204030204" pitchFamily="49" charset="0"/>
              </a:rPr>
              <a:t>if</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it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end</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candidates</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emitEvent</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Collision</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it</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currentEntity</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74738479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systems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Rendering system </a:t>
            </a:r>
            <a:r>
              <a:rPr lang="mr-IN" dirty="0" smtClean="0"/>
              <a:t>–</a:t>
            </a:r>
            <a:r>
              <a:rPr lang="en-US" dirty="0" smtClean="0"/>
              <a:t> needs </a:t>
            </a:r>
            <a:r>
              <a:rPr lang="en-US" dirty="0" err="1" smtClean="0"/>
              <a:t>Renderable</a:t>
            </a:r>
            <a:r>
              <a:rPr lang="en-US" dirty="0" smtClean="0"/>
              <a:t>, Position, </a:t>
            </a:r>
            <a:r>
              <a:rPr lang="en-US" dirty="0" err="1" smtClean="0"/>
              <a:t>BoundingBox</a:t>
            </a: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AI controller system </a:t>
            </a:r>
            <a:r>
              <a:rPr lang="mr-IN" dirty="0" smtClean="0"/>
              <a:t>–</a:t>
            </a:r>
            <a:r>
              <a:rPr lang="en-US" dirty="0" smtClean="0"/>
              <a:t> needs </a:t>
            </a:r>
            <a:r>
              <a:rPr lang="en-US" dirty="0" err="1" smtClean="0"/>
              <a:t>AiState</a:t>
            </a:r>
            <a:r>
              <a:rPr lang="en-US" dirty="0" smtClean="0"/>
              <a:t>, Position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Sound emitter system </a:t>
            </a:r>
            <a:r>
              <a:rPr lang="mr-IN" dirty="0" smtClean="0"/>
              <a:t>–</a:t>
            </a:r>
            <a:r>
              <a:rPr lang="en-US" dirty="0" smtClean="0"/>
              <a:t> needs Sound, Position</a:t>
            </a:r>
          </a:p>
          <a:p>
            <a:pPr marL="0" marR="0" lvl="0" indent="0" defTabSz="914400" eaLnBrk="1" fontAlgn="auto" latinLnBrk="0" hangingPunct="1">
              <a:lnSpc>
                <a:spcPct val="100000"/>
              </a:lnSpc>
              <a:spcBef>
                <a:spcPts val="0"/>
              </a:spcBef>
              <a:spcAft>
                <a:spcPts val="0"/>
              </a:spcAft>
              <a:buClrTx/>
              <a:buSzTx/>
              <a:buFontTx/>
              <a:buNone/>
              <a:tabLst/>
              <a:defRPr/>
            </a:pPr>
            <a:endParaRPr lang="en-US" dirty="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etc.</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57</a:t>
            </a:fld>
            <a:endParaRPr lang="en-US" dirty="0"/>
          </a:p>
        </p:txBody>
      </p:sp>
    </p:spTree>
    <p:extLst>
      <p:ext uri="{BB962C8B-B14F-4D97-AF65-F5344CB8AC3E}">
        <p14:creationId xmlns:p14="http://schemas.microsoft.com/office/powerpoint/2010/main" val="2081920495"/>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145"/>
        <p:cNvGrpSpPr/>
        <p:nvPr/>
      </p:nvGrpSpPr>
      <p:grpSpPr>
        <a:xfrm>
          <a:off x="0" y="0"/>
          <a:ext cx="0" cy="0"/>
          <a:chOff x="0" y="0"/>
          <a:chExt cx="0" cy="0"/>
        </a:xfrm>
      </p:grpSpPr>
      <p:sp>
        <p:nvSpPr>
          <p:cNvPr id="146" name="Shape 146"/>
          <p:cNvSpPr txBox="1">
            <a:spLocks noGrp="1"/>
          </p:cNvSpPr>
          <p:nvPr>
            <p:ph type="title"/>
          </p:nvPr>
        </p:nvSpPr>
        <p:spPr>
          <a:prstGeom prst="rect">
            <a:avLst/>
          </a:prstGeom>
        </p:spPr>
        <p:txBody>
          <a:bodyPr vert="horz" lIns="121900" tIns="121900" rIns="121900" bIns="121900" rtlCol="0" anchor="ctr" anchorCtr="0">
            <a:noAutofit/>
          </a:bodyPr>
          <a:lstStyle/>
          <a:p>
            <a:r>
              <a:rPr lang="en-US" dirty="0" smtClean="0"/>
              <a:t>Component storage</a:t>
            </a:r>
            <a:endParaRPr lang="en" dirty="0"/>
          </a:p>
        </p:txBody>
      </p:sp>
      <p:sp>
        <p:nvSpPr>
          <p:cNvPr id="149" name="Shape 149"/>
          <p:cNvSpPr/>
          <p:nvPr/>
        </p:nvSpPr>
        <p:spPr>
          <a:xfrm>
            <a:off x="28038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50" name="Shape 150"/>
          <p:cNvSpPr/>
          <p:nvPr/>
        </p:nvSpPr>
        <p:spPr>
          <a:xfrm>
            <a:off x="40434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51" name="Shape 151"/>
          <p:cNvSpPr/>
          <p:nvPr/>
        </p:nvSpPr>
        <p:spPr>
          <a:xfrm>
            <a:off x="52830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52" name="Shape 152"/>
          <p:cNvSpPr/>
          <p:nvPr/>
        </p:nvSpPr>
        <p:spPr>
          <a:xfrm>
            <a:off x="65226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Position</a:t>
            </a:r>
          </a:p>
        </p:txBody>
      </p:sp>
      <p:sp>
        <p:nvSpPr>
          <p:cNvPr id="153" name="Shape 153"/>
          <p:cNvSpPr/>
          <p:nvPr/>
        </p:nvSpPr>
        <p:spPr>
          <a:xfrm>
            <a:off x="2803884" y="3480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Visuals</a:t>
            </a:r>
          </a:p>
        </p:txBody>
      </p:sp>
      <p:sp>
        <p:nvSpPr>
          <p:cNvPr id="154" name="Shape 154"/>
          <p:cNvSpPr/>
          <p:nvPr/>
        </p:nvSpPr>
        <p:spPr>
          <a:xfrm>
            <a:off x="4043484" y="3480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smtClean="0">
                <a:solidFill>
                  <a:schemeClr val="bg1"/>
                </a:solidFill>
              </a:rPr>
              <a:t>Visuals</a:t>
            </a:r>
            <a:endParaRPr lang="en" sz="1467" dirty="0">
              <a:solidFill>
                <a:schemeClr val="bg1"/>
              </a:solidFill>
            </a:endParaRPr>
          </a:p>
        </p:txBody>
      </p:sp>
      <p:sp>
        <p:nvSpPr>
          <p:cNvPr id="155" name="Shape 155"/>
          <p:cNvSpPr/>
          <p:nvPr/>
        </p:nvSpPr>
        <p:spPr>
          <a:xfrm>
            <a:off x="5283084" y="3480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Visuals</a:t>
            </a:r>
          </a:p>
        </p:txBody>
      </p:sp>
      <p:sp>
        <p:nvSpPr>
          <p:cNvPr id="156" name="Shape 156"/>
          <p:cNvSpPr/>
          <p:nvPr/>
        </p:nvSpPr>
        <p:spPr>
          <a:xfrm>
            <a:off x="2803884" y="41226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Bounds</a:t>
            </a:r>
          </a:p>
        </p:txBody>
      </p:sp>
      <p:sp>
        <p:nvSpPr>
          <p:cNvPr id="157" name="Shape 157"/>
          <p:cNvSpPr/>
          <p:nvPr/>
        </p:nvSpPr>
        <p:spPr>
          <a:xfrm>
            <a:off x="4043484" y="41226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Bounds</a:t>
            </a:r>
          </a:p>
        </p:txBody>
      </p:sp>
      <p:sp>
        <p:nvSpPr>
          <p:cNvPr id="158" name="Shape 158"/>
          <p:cNvSpPr/>
          <p:nvPr/>
        </p:nvSpPr>
        <p:spPr>
          <a:xfrm>
            <a:off x="5283084" y="41226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Bounds</a:t>
            </a:r>
          </a:p>
        </p:txBody>
      </p:sp>
      <p:sp>
        <p:nvSpPr>
          <p:cNvPr id="159" name="Shape 159"/>
          <p:cNvSpPr/>
          <p:nvPr/>
        </p:nvSpPr>
        <p:spPr>
          <a:xfrm>
            <a:off x="6522684" y="41226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Bounds</a:t>
            </a:r>
          </a:p>
        </p:txBody>
      </p:sp>
      <p:sp>
        <p:nvSpPr>
          <p:cNvPr id="160" name="Shape 160"/>
          <p:cNvSpPr/>
          <p:nvPr/>
        </p:nvSpPr>
        <p:spPr>
          <a:xfrm>
            <a:off x="7762284" y="28384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a:solidFill>
                  <a:schemeClr val="bg1"/>
                </a:solidFill>
              </a:rPr>
              <a:t>Position</a:t>
            </a:r>
          </a:p>
        </p:txBody>
      </p:sp>
      <p:sp>
        <p:nvSpPr>
          <p:cNvPr id="26" name="Shape 160"/>
          <p:cNvSpPr/>
          <p:nvPr/>
        </p:nvSpPr>
        <p:spPr>
          <a:xfrm>
            <a:off x="7762284" y="4764214"/>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US" sz="1467" dirty="0" smtClean="0">
                <a:solidFill>
                  <a:schemeClr val="bg1"/>
                </a:solidFill>
              </a:rPr>
              <a:t>Sound</a:t>
            </a:r>
            <a:endParaRPr lang="en" sz="1467" dirty="0">
              <a:solidFill>
                <a:schemeClr val="bg1"/>
              </a:solidFill>
            </a:endParaRPr>
          </a:p>
        </p:txBody>
      </p:sp>
      <p:cxnSp>
        <p:nvCxnSpPr>
          <p:cNvPr id="161" name="Shape 161"/>
          <p:cNvCxnSpPr/>
          <p:nvPr/>
        </p:nvCxnSpPr>
        <p:spPr>
          <a:xfrm>
            <a:off x="2442277" y="2763673"/>
            <a:ext cx="7758800" cy="0"/>
          </a:xfrm>
          <a:prstGeom prst="straightConnector1">
            <a:avLst/>
          </a:prstGeom>
          <a:noFill/>
          <a:ln w="28575" cap="flat" cmpd="sng">
            <a:solidFill>
              <a:schemeClr val="accent6"/>
            </a:solidFill>
            <a:prstDash val="solid"/>
            <a:round/>
            <a:headEnd type="none" w="lg" len="lg"/>
            <a:tailEnd type="none" w="lg" len="lg"/>
          </a:ln>
        </p:spPr>
      </p:cxnSp>
      <p:sp>
        <p:nvSpPr>
          <p:cNvPr id="162" name="Shape 162"/>
          <p:cNvSpPr/>
          <p:nvPr/>
        </p:nvSpPr>
        <p:spPr>
          <a:xfrm>
            <a:off x="28038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Entity 0</a:t>
            </a:r>
          </a:p>
        </p:txBody>
      </p:sp>
      <p:sp>
        <p:nvSpPr>
          <p:cNvPr id="163" name="Shape 163"/>
          <p:cNvSpPr/>
          <p:nvPr/>
        </p:nvSpPr>
        <p:spPr>
          <a:xfrm>
            <a:off x="52830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Entity 2</a:t>
            </a:r>
          </a:p>
        </p:txBody>
      </p:sp>
      <p:sp>
        <p:nvSpPr>
          <p:cNvPr id="164" name="Shape 164"/>
          <p:cNvSpPr/>
          <p:nvPr/>
        </p:nvSpPr>
        <p:spPr>
          <a:xfrm>
            <a:off x="40434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a:solidFill>
                  <a:schemeClr val="bg1"/>
                </a:solidFill>
              </a:rPr>
              <a:t>Entity 1</a:t>
            </a:r>
          </a:p>
        </p:txBody>
      </p:sp>
      <p:sp>
        <p:nvSpPr>
          <p:cNvPr id="24" name="Shape 163"/>
          <p:cNvSpPr/>
          <p:nvPr/>
        </p:nvSpPr>
        <p:spPr>
          <a:xfrm>
            <a:off x="65226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a:solidFill>
                  <a:schemeClr val="bg1"/>
                </a:solidFill>
              </a:rPr>
              <a:t>Entity </a:t>
            </a:r>
            <a:r>
              <a:rPr lang="en-US" sz="1467" dirty="0" smtClean="0">
                <a:solidFill>
                  <a:schemeClr val="bg1"/>
                </a:solidFill>
              </a:rPr>
              <a:t>3</a:t>
            </a:r>
            <a:endParaRPr lang="en" sz="1467" dirty="0">
              <a:solidFill>
                <a:schemeClr val="bg1"/>
              </a:solidFill>
            </a:endParaRPr>
          </a:p>
        </p:txBody>
      </p:sp>
      <p:sp>
        <p:nvSpPr>
          <p:cNvPr id="25" name="Shape 163"/>
          <p:cNvSpPr/>
          <p:nvPr/>
        </p:nvSpPr>
        <p:spPr>
          <a:xfrm>
            <a:off x="7762284" y="1886532"/>
            <a:ext cx="1064800" cy="462400"/>
          </a:xfrm>
          <a:prstGeom prst="roundRect">
            <a:avLst>
              <a:gd name="adj" fmla="val 9955"/>
            </a:avLst>
          </a:prstGeom>
          <a:solidFill>
            <a:srgbClr val="B6D7A8"/>
          </a:solidFill>
          <a:ln w="9525" cap="flat" cmpd="sng">
            <a:solidFill>
              <a:srgbClr val="38761D"/>
            </a:solidFill>
            <a:prstDash val="solid"/>
            <a:round/>
            <a:headEnd type="none" w="med" len="med"/>
            <a:tailEnd type="none" w="med" len="med"/>
          </a:ln>
        </p:spPr>
        <p:txBody>
          <a:bodyPr lIns="121900" tIns="121900" rIns="121900" bIns="121900" anchor="ctr" anchorCtr="0">
            <a:noAutofit/>
          </a:bodyPr>
          <a:lstStyle/>
          <a:p>
            <a:r>
              <a:rPr lang="en" sz="1467" dirty="0">
                <a:solidFill>
                  <a:schemeClr val="bg1"/>
                </a:solidFill>
              </a:rPr>
              <a:t>Entity </a:t>
            </a:r>
            <a:r>
              <a:rPr lang="en-US" sz="1467" dirty="0">
                <a:solidFill>
                  <a:schemeClr val="bg1"/>
                </a:solidFill>
              </a:rPr>
              <a:t>4</a:t>
            </a:r>
            <a:endParaRPr lang="en" sz="1467" dirty="0">
              <a:solidFill>
                <a:schemeClr val="bg1"/>
              </a:solidFill>
            </a:endParaRPr>
          </a:p>
        </p:txBody>
      </p:sp>
      <p:cxnSp>
        <p:nvCxnSpPr>
          <p:cNvPr id="27" name="Shape 161"/>
          <p:cNvCxnSpPr/>
          <p:nvPr/>
        </p:nvCxnSpPr>
        <p:spPr>
          <a:xfrm>
            <a:off x="2441059" y="3400981"/>
            <a:ext cx="7758800" cy="0"/>
          </a:xfrm>
          <a:prstGeom prst="straightConnector1">
            <a:avLst/>
          </a:prstGeom>
          <a:noFill/>
          <a:ln w="28575" cap="flat" cmpd="sng">
            <a:solidFill>
              <a:schemeClr val="accent6"/>
            </a:solidFill>
            <a:prstDash val="solid"/>
            <a:round/>
            <a:headEnd type="none" w="lg" len="lg"/>
            <a:tailEnd type="none" w="lg" len="lg"/>
          </a:ln>
        </p:spPr>
      </p:cxnSp>
      <p:cxnSp>
        <p:nvCxnSpPr>
          <p:cNvPr id="28" name="Shape 161"/>
          <p:cNvCxnSpPr/>
          <p:nvPr/>
        </p:nvCxnSpPr>
        <p:spPr>
          <a:xfrm>
            <a:off x="2442277" y="4039917"/>
            <a:ext cx="7758800" cy="0"/>
          </a:xfrm>
          <a:prstGeom prst="straightConnector1">
            <a:avLst/>
          </a:prstGeom>
          <a:noFill/>
          <a:ln w="28575" cap="flat" cmpd="sng">
            <a:solidFill>
              <a:schemeClr val="accent6"/>
            </a:solidFill>
            <a:prstDash val="solid"/>
            <a:round/>
            <a:headEnd type="none" w="lg" len="lg"/>
            <a:tailEnd type="none" w="lg" len="lg"/>
          </a:ln>
        </p:spPr>
      </p:cxnSp>
      <p:cxnSp>
        <p:nvCxnSpPr>
          <p:cNvPr id="29" name="Shape 161"/>
          <p:cNvCxnSpPr/>
          <p:nvPr/>
        </p:nvCxnSpPr>
        <p:spPr>
          <a:xfrm>
            <a:off x="2442277" y="4689329"/>
            <a:ext cx="7758800" cy="0"/>
          </a:xfrm>
          <a:prstGeom prst="straightConnector1">
            <a:avLst/>
          </a:prstGeom>
          <a:noFill/>
          <a:ln w="28575" cap="flat" cmpd="sng">
            <a:solidFill>
              <a:schemeClr val="accent6"/>
            </a:solidFill>
            <a:prstDash val="solid"/>
            <a:round/>
            <a:headEnd type="none" w="lg" len="lg"/>
            <a:tailEnd type="none" w="lg" len="lg"/>
          </a:ln>
        </p:spPr>
      </p:cxnSp>
      <p:cxnSp>
        <p:nvCxnSpPr>
          <p:cNvPr id="30" name="Shape 161"/>
          <p:cNvCxnSpPr/>
          <p:nvPr/>
        </p:nvCxnSpPr>
        <p:spPr>
          <a:xfrm>
            <a:off x="2442277" y="5326637"/>
            <a:ext cx="7758800" cy="0"/>
          </a:xfrm>
          <a:prstGeom prst="straightConnector1">
            <a:avLst/>
          </a:prstGeom>
          <a:noFill/>
          <a:ln w="28575" cap="flat" cmpd="sng">
            <a:solidFill>
              <a:schemeClr val="accent6"/>
            </a:solidFill>
            <a:prstDash val="solid"/>
            <a:round/>
            <a:headEnd type="none" w="lg" len="lg"/>
            <a:tailEnd type="none" w="lg" len="lg"/>
          </a:ln>
        </p:spPr>
      </p:cxnSp>
      <p:sp>
        <p:nvSpPr>
          <p:cNvPr id="3" name="TextBox 2"/>
          <p:cNvSpPr txBox="1"/>
          <p:nvPr/>
        </p:nvSpPr>
        <p:spPr>
          <a:xfrm>
            <a:off x="997961" y="2884966"/>
            <a:ext cx="1407950" cy="369332"/>
          </a:xfrm>
          <a:prstGeom prst="rect">
            <a:avLst/>
          </a:prstGeom>
          <a:noFill/>
        </p:spPr>
        <p:txBody>
          <a:bodyPr wrap="none" rtlCol="0">
            <a:spAutoFit/>
          </a:bodyPr>
          <a:lstStyle/>
          <a:p>
            <a:r>
              <a:rPr lang="en-US" dirty="0" smtClean="0"/>
              <a:t>Position pool</a:t>
            </a:r>
            <a:endParaRPr lang="en-US" dirty="0"/>
          </a:p>
        </p:txBody>
      </p:sp>
      <p:sp>
        <p:nvSpPr>
          <p:cNvPr id="32" name="TextBox 31"/>
          <p:cNvSpPr txBox="1"/>
          <p:nvPr/>
        </p:nvSpPr>
        <p:spPr>
          <a:xfrm>
            <a:off x="997961" y="3522273"/>
            <a:ext cx="1305165" cy="369332"/>
          </a:xfrm>
          <a:prstGeom prst="rect">
            <a:avLst/>
          </a:prstGeom>
          <a:noFill/>
        </p:spPr>
        <p:txBody>
          <a:bodyPr wrap="none" rtlCol="0">
            <a:spAutoFit/>
          </a:bodyPr>
          <a:lstStyle/>
          <a:p>
            <a:r>
              <a:rPr lang="en-US" dirty="0" smtClean="0"/>
              <a:t>Visuals pool</a:t>
            </a:r>
            <a:endParaRPr lang="en-US" dirty="0"/>
          </a:p>
        </p:txBody>
      </p:sp>
      <p:sp>
        <p:nvSpPr>
          <p:cNvPr id="34" name="TextBox 33"/>
          <p:cNvSpPr txBox="1"/>
          <p:nvPr/>
        </p:nvSpPr>
        <p:spPr>
          <a:xfrm>
            <a:off x="997961" y="4173905"/>
            <a:ext cx="1358064" cy="369332"/>
          </a:xfrm>
          <a:prstGeom prst="rect">
            <a:avLst/>
          </a:prstGeom>
          <a:noFill/>
        </p:spPr>
        <p:txBody>
          <a:bodyPr wrap="none" rtlCol="0">
            <a:spAutoFit/>
          </a:bodyPr>
          <a:lstStyle/>
          <a:p>
            <a:r>
              <a:rPr lang="en-US" dirty="0" smtClean="0"/>
              <a:t>Bounds pool</a:t>
            </a:r>
            <a:endParaRPr lang="en-US" dirty="0"/>
          </a:p>
        </p:txBody>
      </p:sp>
      <p:sp>
        <p:nvSpPr>
          <p:cNvPr id="35" name="TextBox 34"/>
          <p:cNvSpPr txBox="1"/>
          <p:nvPr/>
        </p:nvSpPr>
        <p:spPr>
          <a:xfrm>
            <a:off x="997961" y="4812371"/>
            <a:ext cx="1249060" cy="369332"/>
          </a:xfrm>
          <a:prstGeom prst="rect">
            <a:avLst/>
          </a:prstGeom>
          <a:noFill/>
        </p:spPr>
        <p:txBody>
          <a:bodyPr wrap="none" rtlCol="0">
            <a:spAutoFit/>
          </a:bodyPr>
          <a:lstStyle/>
          <a:p>
            <a:r>
              <a:rPr lang="en-US" dirty="0" smtClean="0"/>
              <a:t>Sound pool</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58</a:t>
            </a:fld>
            <a:endParaRPr lang="en-US" dirty="0"/>
          </a:p>
        </p:txBody>
      </p:sp>
    </p:spTree>
    <p:extLst>
      <p:ext uri="{BB962C8B-B14F-4D97-AF65-F5344CB8AC3E}">
        <p14:creationId xmlns:p14="http://schemas.microsoft.com/office/powerpoint/2010/main" val="233820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2"/>
                                        </p:tgtEl>
                                        <p:attrNameLst>
                                          <p:attrName>style.visibility</p:attrName>
                                        </p:attrNameLst>
                                      </p:cBhvr>
                                      <p:to>
                                        <p:strVal val="visible"/>
                                      </p:to>
                                    </p:set>
                                    <p:animEffect transition="in" filter="fade">
                                      <p:cBhvr>
                                        <p:cTn id="7" dur="500"/>
                                        <p:tgtEl>
                                          <p:spTgt spid="16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63"/>
                                        </p:tgtEl>
                                        <p:attrNameLst>
                                          <p:attrName>style.visibility</p:attrName>
                                        </p:attrNameLst>
                                      </p:cBhvr>
                                      <p:to>
                                        <p:strVal val="visible"/>
                                      </p:to>
                                    </p:set>
                                    <p:animEffect transition="in" filter="fade">
                                      <p:cBhvr>
                                        <p:cTn id="10" dur="500"/>
                                        <p:tgtEl>
                                          <p:spTgt spid="163"/>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64"/>
                                        </p:tgtEl>
                                        <p:attrNameLst>
                                          <p:attrName>style.visibility</p:attrName>
                                        </p:attrNameLst>
                                      </p:cBhvr>
                                      <p:to>
                                        <p:strVal val="visible"/>
                                      </p:to>
                                    </p:set>
                                    <p:animEffect transition="in" filter="fade">
                                      <p:cBhvr>
                                        <p:cTn id="13" dur="500"/>
                                        <p:tgtEl>
                                          <p:spTgt spid="16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animEffect transition="in" filter="fade">
                                      <p:cBhvr>
                                        <p:cTn id="19"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2" grpId="0" animBg="1"/>
      <p:bldP spid="163" grpId="0" animBg="1"/>
      <p:bldP spid="164" grpId="0" animBg="1"/>
      <p:bldP spid="24" grpId="0" animBg="1"/>
      <p:bldP spid="25"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Shape 139"/>
          <p:cNvSpPr txBox="1">
            <a:spLocks noGrp="1"/>
          </p:cNvSpPr>
          <p:nvPr>
            <p:ph type="title"/>
          </p:nvPr>
        </p:nvSpPr>
        <p:spPr>
          <a:prstGeom prst="rect">
            <a:avLst/>
          </a:prstGeom>
        </p:spPr>
        <p:txBody>
          <a:bodyPr vert="horz" lIns="121900" tIns="121900" rIns="121900" bIns="121900" rtlCol="0" anchor="ctr" anchorCtr="0">
            <a:noAutofit/>
          </a:bodyPr>
          <a:lstStyle/>
          <a:p>
            <a:r>
              <a:rPr lang="en-US" dirty="0" smtClean="0"/>
              <a:t>Composition at runtime</a:t>
            </a:r>
            <a:endParaRPr lang="en" dirty="0"/>
          </a:p>
        </p:txBody>
      </p:sp>
      <p:sp>
        <p:nvSpPr>
          <p:cNvPr id="141" name="Shape 141"/>
          <p:cNvSpPr/>
          <p:nvPr/>
        </p:nvSpPr>
        <p:spPr>
          <a:xfrm>
            <a:off x="954000" y="1802119"/>
            <a:ext cx="9336133" cy="4554231"/>
          </a:xfrm>
          <a:prstGeom prst="roundRect">
            <a:avLst>
              <a:gd name="adj" fmla="val 0"/>
            </a:avLst>
          </a:prstGeom>
          <a:solidFill>
            <a:srgbClr val="293134"/>
          </a:solidFill>
          <a:ln w="9525" cap="flat" cmpd="sng">
            <a:noFill/>
            <a:prstDash val="solid"/>
            <a:round/>
            <a:headEnd type="none" w="med" len="med"/>
            <a:tailEnd type="none" w="med" len="med"/>
          </a:ln>
        </p:spPr>
        <p:txBody>
          <a:bodyPr lIns="121900" tIns="121900" rIns="121900" bIns="121900" anchor="t" anchorCtr="0">
            <a:noAutofit/>
          </a:bodyPr>
          <a:lstStyle/>
          <a:p>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entity</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pl-PL" sz="2000" dirty="0" err="1">
                <a:solidFill>
                  <a:srgbClr val="E0E2E4"/>
                </a:solidFill>
                <a:highlight>
                  <a:srgbClr val="293134"/>
                </a:highlight>
                <a:latin typeface="Consolas" panose="020B0609020204030204" pitchFamily="49" charset="0"/>
                <a:cs typeface="Consolas" panose="020B0609020204030204" pitchFamily="49" charset="0"/>
              </a:rPr>
              <a:t>entityManager</a:t>
            </a:r>
            <a:r>
              <a:rPr lang="pl-PL" sz="2000" dirty="0">
                <a:solidFill>
                  <a:srgbClr val="E0E2E4"/>
                </a:solidFill>
                <a:highlight>
                  <a:srgbClr val="293134"/>
                </a:highlight>
                <a:latin typeface="Consolas" panose="020B0609020204030204" pitchFamily="49" charset="0"/>
                <a:cs typeface="Consolas" panose="020B0609020204030204" pitchFamily="49" charset="0"/>
              </a:rPr>
              <a:t>.</a:t>
            </a:r>
            <a:r>
              <a:rPr lang="de-DE" sz="2000" dirty="0" err="1" smtClean="0">
                <a:solidFill>
                  <a:srgbClr val="E0E2E4"/>
                </a:solidFill>
                <a:highlight>
                  <a:srgbClr val="293134"/>
                </a:highlight>
                <a:latin typeface="Consolas" panose="020B0609020204030204" pitchFamily="49" charset="0"/>
                <a:cs typeface="Consolas" panose="020B0609020204030204" pitchFamily="49" charset="0"/>
              </a:rPr>
              <a:t>createEntity</a:t>
            </a:r>
            <a:r>
              <a:rPr lang="de-DE" sz="2000" dirty="0" smtClean="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E0E2E4"/>
                </a:solidFill>
                <a:highlight>
                  <a:srgbClr val="293134"/>
                </a:highlight>
                <a:latin typeface="Consolas" panose="020B0609020204030204" pitchFamily="49" charset="0"/>
                <a:cs typeface="Consolas" panose="020B0609020204030204" pitchFamily="49" charset="0"/>
              </a:rPr>
              <a:t>entity</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addComponent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a:solidFill>
                  <a:srgbClr val="E0E2E4"/>
                </a:solidFill>
                <a:highlight>
                  <a:srgbClr val="293134"/>
                </a:highlight>
                <a:latin typeface="Consolas" panose="020B0609020204030204" pitchFamily="49" charset="0"/>
                <a:cs typeface="Consolas" panose="020B0609020204030204" pitchFamily="49" charset="0"/>
              </a:rPr>
              <a:t>Position</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r>
              <a:rPr lang="de-DE" sz="2000" dirty="0">
                <a:solidFill>
                  <a:srgbClr val="E0E2E4"/>
                </a:solidFill>
                <a:highlight>
                  <a:srgbClr val="293134"/>
                </a:highlight>
                <a:latin typeface="Consolas" panose="020B0609020204030204" pitchFamily="49" charset="0"/>
                <a:cs typeface="Consolas" panose="020B0609020204030204" pitchFamily="49" charset="0"/>
              </a:rPr>
              <a:t>Position</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FFCD22"/>
                </a:solidFill>
                <a:highlight>
                  <a:srgbClr val="293134"/>
                </a:highlight>
                <a:latin typeface="Consolas" panose="020B0609020204030204" pitchFamily="49" charset="0"/>
                <a:cs typeface="Consolas" panose="020B0609020204030204" pitchFamily="49" charset="0"/>
              </a:rPr>
              <a:t>3</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FFCD22"/>
                </a:solidFill>
                <a:highlight>
                  <a:srgbClr val="293134"/>
                </a:highlight>
                <a:latin typeface="Consolas" panose="020B0609020204030204" pitchFamily="49" charset="0"/>
                <a:cs typeface="Consolas" panose="020B0609020204030204" pitchFamily="49" charset="0"/>
              </a:rPr>
              <a:t>5</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E0E2E4"/>
                </a:solidFill>
                <a:highlight>
                  <a:srgbClr val="293134"/>
                </a:highlight>
                <a:latin typeface="Consolas" panose="020B0609020204030204" pitchFamily="49" charset="0"/>
                <a:cs typeface="Consolas" panose="020B0609020204030204" pitchFamily="49" charset="0"/>
              </a:rPr>
              <a:t>entity</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addComponent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E0E2E4"/>
                </a:solidFill>
                <a:highlight>
                  <a:srgbClr val="293134"/>
                </a:highlight>
                <a:latin typeface="Consolas" panose="020B0609020204030204" pitchFamily="49" charset="0"/>
                <a:cs typeface="Consolas" panose="020B0609020204030204" pitchFamily="49" charset="0"/>
              </a:rPr>
              <a:t>AIState</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r>
              <a:rPr lang="pl-PL" sz="2000" dirty="0">
                <a:solidFill>
                  <a:srgbClr val="E8E2B7"/>
                </a:solidFill>
                <a:highlight>
                  <a:srgbClr val="293134"/>
                </a:highlight>
                <a:latin typeface="Consolas" panose="020B0609020204030204" pitchFamily="49" charset="0"/>
                <a:cs typeface="Consolas" panose="020B0609020204030204" pitchFamily="49" charset="0"/>
              </a:rPr>
              <a:t>A</a:t>
            </a:r>
            <a:r>
              <a:rPr lang="de-DE" sz="2000" dirty="0" err="1">
                <a:solidFill>
                  <a:srgbClr val="E0E2E4"/>
                </a:solidFill>
                <a:highlight>
                  <a:srgbClr val="293134"/>
                </a:highlight>
                <a:latin typeface="Consolas" panose="020B0609020204030204" pitchFamily="49" charset="0"/>
                <a:cs typeface="Consolas" panose="020B0609020204030204" pitchFamily="49" charset="0"/>
              </a:rPr>
              <a:t>IState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ai</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Type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SmartMonster</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gameMap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loadMap</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b="1" dirty="0" err="1">
                <a:solidFill>
                  <a:srgbClr val="93C763"/>
                </a:solidFill>
                <a:highlight>
                  <a:srgbClr val="293134"/>
                </a:highlight>
                <a:latin typeface="Consolas" panose="020B0609020204030204" pitchFamily="49" charset="0"/>
                <a:cs typeface="Consolas" panose="020B0609020204030204" pitchFamily="49" charset="0"/>
              </a:rPr>
              <a:t>for</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678CB1"/>
                </a:solidFill>
                <a:highlight>
                  <a:srgbClr val="293134"/>
                </a:highlight>
                <a:latin typeface="Consolas" panose="020B0609020204030204" pitchFamily="49" charset="0"/>
                <a:cs typeface="Consolas" panose="020B0609020204030204" pitchFamily="49" charset="0"/>
              </a:rPr>
              <a:t>const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8E2B7"/>
                </a:solidFill>
                <a:highlight>
                  <a:srgbClr val="293134"/>
                </a:highlight>
                <a:latin typeface="Consolas" panose="020B0609020204030204" pitchFamily="49" charset="0"/>
                <a:cs typeface="Consolas" panose="020B0609020204030204" pitchFamily="49" charset="0"/>
              </a:rPr>
              <a:t>&amp;</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description</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gameMap</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enemies</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678CB1"/>
                </a:solidFill>
                <a:highlight>
                  <a:srgbClr val="293134"/>
                </a:highlight>
                <a:latin typeface="Consolas" panose="020B0609020204030204" pitchFamily="49" charset="0"/>
                <a:cs typeface="Consolas" panose="020B0609020204030204" pitchFamily="49" charset="0"/>
              </a:rPr>
              <a:t>auto</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enemy</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pl-PL" sz="2000" dirty="0">
                <a:solidFill>
                  <a:srgbClr val="E0E2E4"/>
                </a:solidFill>
                <a:highlight>
                  <a:srgbClr val="293134"/>
                </a:highlight>
                <a:latin typeface="Consolas" panose="020B0609020204030204" pitchFamily="49" charset="0"/>
                <a:cs typeface="Consolas" panose="020B0609020204030204" pitchFamily="49" charset="0"/>
              </a:rPr>
              <a:t>entityManager.</a:t>
            </a:r>
            <a:r>
              <a:rPr lang="de-DE" sz="2000" dirty="0" err="1">
                <a:solidFill>
                  <a:srgbClr val="E0E2E4"/>
                </a:solidFill>
                <a:highlight>
                  <a:srgbClr val="293134"/>
                </a:highlight>
                <a:latin typeface="Consolas" panose="020B0609020204030204" pitchFamily="49" charset="0"/>
                <a:cs typeface="Consolas" panose="020B0609020204030204" pitchFamily="49" charset="0"/>
              </a:rPr>
              <a:t>createEntity</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enemy</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addComponent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a:solidFill>
                  <a:srgbClr val="E0E2E4"/>
                </a:solidFill>
                <a:highlight>
                  <a:srgbClr val="293134"/>
                </a:highlight>
                <a:latin typeface="Consolas" panose="020B0609020204030204" pitchFamily="49" charset="0"/>
                <a:cs typeface="Consolas" panose="020B0609020204030204" pitchFamily="49" charset="0"/>
              </a:rPr>
              <a:t>Position</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r>
              <a:rPr lang="de-DE" sz="2000" dirty="0" err="1">
                <a:solidFill>
                  <a:srgbClr val="E0E2E4"/>
                </a:solidFill>
                <a:highlight>
                  <a:srgbClr val="293134"/>
                </a:highlight>
                <a:latin typeface="Consolas" panose="020B0609020204030204" pitchFamily="49" charset="0"/>
                <a:cs typeface="Consolas" panose="020B0609020204030204" pitchFamily="49" charset="0"/>
              </a:rPr>
              <a:t>description</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position</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enemy</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addComponent</a:t>
            </a:r>
            <a:r>
              <a:rPr lang="de-DE" sz="2000" dirty="0">
                <a:solidFill>
                  <a:srgbClr val="E8E2B7"/>
                </a:solidFill>
                <a:highlight>
                  <a:srgbClr val="293134"/>
                </a:highlight>
                <a:latin typeface="Consolas" panose="020B0609020204030204" pitchFamily="49" charset="0"/>
                <a:cs typeface="Consolas" panose="020B0609020204030204" pitchFamily="49" charset="0"/>
              </a:rPr>
              <a:t>&lt;</a:t>
            </a:r>
            <a:r>
              <a:rPr lang="de-DE" sz="2000" dirty="0" err="1">
                <a:solidFill>
                  <a:srgbClr val="E0E2E4"/>
                </a:solidFill>
                <a:highlight>
                  <a:srgbClr val="293134"/>
                </a:highlight>
                <a:latin typeface="Consolas" panose="020B0609020204030204" pitchFamily="49" charset="0"/>
                <a:cs typeface="Consolas" panose="020B0609020204030204" pitchFamily="49" charset="0"/>
              </a:rPr>
              <a:t>VisualRepresentation</a:t>
            </a:r>
            <a:r>
              <a:rPr lang="de-DE" sz="2000" dirty="0">
                <a:solidFill>
                  <a:srgbClr val="E8E2B7"/>
                </a:solidFill>
                <a:highlight>
                  <a:srgbClr val="293134"/>
                </a:highlight>
                <a:latin typeface="Consolas" panose="020B0609020204030204" pitchFamily="49" charset="0"/>
                <a:cs typeface="Consolas" panose="020B0609020204030204" pitchFamily="49" charset="0"/>
              </a:rPr>
              <a:t>&gt;(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0E2E4"/>
                </a:solidFill>
                <a:highlight>
                  <a:srgbClr val="293134"/>
                </a:highlight>
                <a:latin typeface="Consolas" panose="020B0609020204030204" pitchFamily="49" charset="0"/>
                <a:cs typeface="Consolas" panose="020B0609020204030204" pitchFamily="49" charset="0"/>
              </a:rPr>
              <a:t>    </a:t>
            </a:r>
            <a:r>
              <a:rPr lang="de-DE" sz="2000" dirty="0" err="1">
                <a:solidFill>
                  <a:srgbClr val="E0E2E4"/>
                </a:solidFill>
                <a:highlight>
                  <a:srgbClr val="293134"/>
                </a:highlight>
                <a:latin typeface="Consolas" panose="020B0609020204030204" pitchFamily="49" charset="0"/>
                <a:cs typeface="Consolas" panose="020B0609020204030204" pitchFamily="49" charset="0"/>
              </a:rPr>
              <a:t>createVisualsForEnemyType</a:t>
            </a:r>
            <a:r>
              <a:rPr lang="de-DE" sz="2000" dirty="0">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description</a:t>
            </a:r>
            <a:r>
              <a:rPr lang="de-DE" sz="2000" dirty="0" err="1">
                <a:solidFill>
                  <a:srgbClr val="E8E2B7"/>
                </a:solidFill>
                <a:highlight>
                  <a:srgbClr val="293134"/>
                </a:highlight>
                <a:latin typeface="Consolas" panose="020B0609020204030204" pitchFamily="49" charset="0"/>
                <a:cs typeface="Consolas" panose="020B0609020204030204" pitchFamily="49" charset="0"/>
              </a:rPr>
              <a:t>.</a:t>
            </a:r>
            <a:r>
              <a:rPr lang="de-DE" sz="2000" dirty="0" err="1">
                <a:solidFill>
                  <a:srgbClr val="E0E2E4"/>
                </a:solidFill>
                <a:highlight>
                  <a:srgbClr val="293134"/>
                </a:highlight>
                <a:latin typeface="Consolas" panose="020B0609020204030204" pitchFamily="49" charset="0"/>
                <a:cs typeface="Consolas" panose="020B0609020204030204" pitchFamily="49" charset="0"/>
              </a:rPr>
              <a:t>type</a:t>
            </a:r>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a:p>
            <a:r>
              <a:rPr lang="de-DE" sz="2000" dirty="0">
                <a:solidFill>
                  <a:srgbClr val="E8E2B7"/>
                </a:solidFill>
                <a:highlight>
                  <a:srgbClr val="293134"/>
                </a:highlight>
                <a:latin typeface="Consolas" panose="020B0609020204030204" pitchFamily="49" charset="0"/>
                <a:cs typeface="Consolas" panose="020B0609020204030204" pitchFamily="49" charset="0"/>
              </a:rPr>
              <a:t>}</a:t>
            </a:r>
            <a:endParaRPr lang="de-DE" sz="2000"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4" name="Slide Number Placeholder 3"/>
          <p:cNvSpPr>
            <a:spLocks noGrp="1"/>
          </p:cNvSpPr>
          <p:nvPr>
            <p:ph type="sldNum" sz="quarter" idx="12"/>
          </p:nvPr>
        </p:nvSpPr>
        <p:spPr/>
        <p:txBody>
          <a:bodyPr/>
          <a:lstStyle/>
          <a:p>
            <a:fld id="{D57F1E4F-1CFF-5643-939E-217C01CDF565}" type="slidenum">
              <a:rPr lang="en-US" smtClean="0"/>
              <a:pPr/>
              <a:t>59</a:t>
            </a:fld>
            <a:endParaRPr lang="en-US" dirty="0"/>
          </a:p>
        </p:txBody>
      </p:sp>
    </p:spTree>
    <p:extLst>
      <p:ext uri="{BB962C8B-B14F-4D97-AF65-F5344CB8AC3E}">
        <p14:creationId xmlns:p14="http://schemas.microsoft.com/office/powerpoint/2010/main" val="58856580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l-PL" dirty="0" err="1" smtClean="0"/>
              <a:t>CPUs</a:t>
            </a:r>
            <a:endParaRPr lang="en-US" dirty="0"/>
          </a:p>
        </p:txBody>
      </p:sp>
      <p:sp>
        <p:nvSpPr>
          <p:cNvPr id="3" name="Content Placeholder 2"/>
          <p:cNvSpPr>
            <a:spLocks noGrp="1"/>
          </p:cNvSpPr>
          <p:nvPr>
            <p:ph idx="1"/>
          </p:nvPr>
        </p:nvSpPr>
        <p:spPr/>
        <p:txBody>
          <a:bodyPr/>
          <a:lstStyle/>
          <a:p>
            <a:pPr marL="0" indent="0">
              <a:lnSpc>
                <a:spcPct val="100000"/>
              </a:lnSpc>
              <a:spcBef>
                <a:spcPts val="0"/>
              </a:spcBef>
              <a:buNone/>
            </a:pPr>
            <a:r>
              <a:rPr lang="de-DE" b="1" dirty="0" smtClean="0"/>
              <a:t>80286 (1982)</a:t>
            </a:r>
          </a:p>
          <a:p>
            <a:pPr>
              <a:lnSpc>
                <a:spcPct val="100000"/>
              </a:lnSpc>
              <a:spcBef>
                <a:spcPts val="0"/>
              </a:spcBef>
            </a:pPr>
            <a:r>
              <a:rPr lang="de-DE" dirty="0" err="1" smtClean="0"/>
              <a:t>Clock</a:t>
            </a:r>
            <a:r>
              <a:rPr lang="de-DE" dirty="0" smtClean="0"/>
              <a:t> </a:t>
            </a:r>
            <a:r>
              <a:rPr lang="de-DE" dirty="0" err="1"/>
              <a:t>speed</a:t>
            </a:r>
            <a:r>
              <a:rPr lang="de-DE" dirty="0"/>
              <a:t>: 4 </a:t>
            </a:r>
            <a:r>
              <a:rPr lang="de-DE" dirty="0" err="1"/>
              <a:t>to</a:t>
            </a:r>
            <a:r>
              <a:rPr lang="de-DE" dirty="0"/>
              <a:t> 12.5 MHz, </a:t>
            </a:r>
            <a:r>
              <a:rPr lang="de-DE" dirty="0" err="1"/>
              <a:t>later</a:t>
            </a:r>
            <a:r>
              <a:rPr lang="de-DE" dirty="0"/>
              <a:t> 20 </a:t>
            </a:r>
            <a:r>
              <a:rPr lang="de-DE" dirty="0" err="1"/>
              <a:t>to</a:t>
            </a:r>
            <a:r>
              <a:rPr lang="de-DE" dirty="0"/>
              <a:t> 25 MHz</a:t>
            </a:r>
          </a:p>
          <a:p>
            <a:pPr>
              <a:lnSpc>
                <a:spcPct val="100000"/>
              </a:lnSpc>
              <a:spcBef>
                <a:spcPts val="0"/>
              </a:spcBef>
            </a:pPr>
            <a:r>
              <a:rPr lang="de-DE" dirty="0"/>
              <a:t>At 12 MHz: ~2.66 </a:t>
            </a:r>
            <a:r>
              <a:rPr lang="de-DE" dirty="0" smtClean="0"/>
              <a:t>MIPS</a:t>
            </a:r>
          </a:p>
          <a:p>
            <a:pPr>
              <a:lnSpc>
                <a:spcPct val="100000"/>
              </a:lnSpc>
              <a:spcBef>
                <a:spcPts val="0"/>
              </a:spcBef>
            </a:pPr>
            <a:endParaRPr lang="de-DE" dirty="0"/>
          </a:p>
          <a:p>
            <a:pPr>
              <a:lnSpc>
                <a:spcPct val="100000"/>
              </a:lnSpc>
              <a:spcBef>
                <a:spcPts val="0"/>
              </a:spcBef>
            </a:pPr>
            <a:r>
              <a:rPr lang="de-DE" dirty="0" err="1"/>
              <a:t>No</a:t>
            </a:r>
            <a:r>
              <a:rPr lang="de-DE" dirty="0"/>
              <a:t> L1/L2 </a:t>
            </a:r>
            <a:r>
              <a:rPr lang="de-DE" dirty="0" err="1"/>
              <a:t>cache</a:t>
            </a:r>
            <a:endParaRPr lang="de-DE" dirty="0"/>
          </a:p>
          <a:p>
            <a:pPr>
              <a:lnSpc>
                <a:spcPct val="100000"/>
              </a:lnSpc>
              <a:spcBef>
                <a:spcPts val="0"/>
              </a:spcBef>
            </a:pPr>
            <a:r>
              <a:rPr lang="de-DE" dirty="0" err="1" smtClean="0"/>
              <a:t>Only</a:t>
            </a:r>
            <a:r>
              <a:rPr lang="de-DE" dirty="0" smtClean="0"/>
              <a:t> </a:t>
            </a:r>
            <a:r>
              <a:rPr lang="de-DE" dirty="0"/>
              <a:t>16-bit </a:t>
            </a:r>
            <a:r>
              <a:rPr lang="de-DE" dirty="0" err="1"/>
              <a:t>registers</a:t>
            </a:r>
            <a:endParaRPr lang="de-DE" dirty="0"/>
          </a:p>
          <a:p>
            <a:pPr>
              <a:lnSpc>
                <a:spcPct val="100000"/>
              </a:lnSpc>
              <a:spcBef>
                <a:spcPts val="0"/>
              </a:spcBef>
            </a:pPr>
            <a:r>
              <a:rPr lang="de-DE" dirty="0" err="1"/>
              <a:t>No</a:t>
            </a:r>
            <a:r>
              <a:rPr lang="de-DE" dirty="0"/>
              <a:t> </a:t>
            </a:r>
            <a:r>
              <a:rPr lang="de-DE" dirty="0" err="1"/>
              <a:t>floating</a:t>
            </a:r>
            <a:r>
              <a:rPr lang="de-DE" dirty="0"/>
              <a:t> </a:t>
            </a:r>
            <a:r>
              <a:rPr lang="de-DE" dirty="0" err="1"/>
              <a:t>point</a:t>
            </a:r>
            <a:r>
              <a:rPr lang="de-DE" dirty="0"/>
              <a:t> (</a:t>
            </a:r>
            <a:r>
              <a:rPr lang="de-DE" dirty="0" err="1"/>
              <a:t>unless</a:t>
            </a:r>
            <a:r>
              <a:rPr lang="de-DE" dirty="0"/>
              <a:t> </a:t>
            </a:r>
            <a:r>
              <a:rPr lang="de-DE" dirty="0" err="1"/>
              <a:t>co-processor</a:t>
            </a:r>
            <a:r>
              <a:rPr lang="de-DE" dirty="0"/>
              <a:t> </a:t>
            </a:r>
            <a:r>
              <a:rPr lang="de-DE" dirty="0" err="1"/>
              <a:t>installed</a:t>
            </a:r>
            <a:r>
              <a:rPr lang="de-DE" dirty="0"/>
              <a:t>)</a:t>
            </a:r>
          </a:p>
          <a:p>
            <a:pPr>
              <a:lnSpc>
                <a:spcPct val="100000"/>
              </a:lnSpc>
              <a:spcBef>
                <a:spcPts val="0"/>
              </a:spcBef>
            </a:pPr>
            <a:endParaRPr lang="de-DE" dirty="0"/>
          </a:p>
        </p:txBody>
      </p:sp>
      <p:pic>
        <p:nvPicPr>
          <p:cNvPr id="4" name="Picture 3"/>
          <p:cNvPicPr>
            <a:picLocks noChangeAspect="1"/>
          </p:cNvPicPr>
          <p:nvPr/>
        </p:nvPicPr>
        <p:blipFill>
          <a:blip r:embed="rId2"/>
          <a:stretch>
            <a:fillRect/>
          </a:stretch>
        </p:blipFill>
        <p:spPr>
          <a:xfrm>
            <a:off x="8657077" y="1825200"/>
            <a:ext cx="3153923" cy="3126819"/>
          </a:xfrm>
          <a:prstGeom prst="rect">
            <a:avLst/>
          </a:prstGeom>
        </p:spPr>
      </p:pic>
      <p:sp>
        <p:nvSpPr>
          <p:cNvPr id="5" name="TextBox 4"/>
          <p:cNvSpPr txBox="1"/>
          <p:nvPr/>
        </p:nvSpPr>
        <p:spPr>
          <a:xfrm>
            <a:off x="838200" y="6310075"/>
            <a:ext cx="7332135" cy="646331"/>
          </a:xfrm>
          <a:prstGeom prst="rect">
            <a:avLst/>
          </a:prstGeom>
          <a:noFill/>
        </p:spPr>
        <p:txBody>
          <a:bodyPr wrap="none" rtlCol="0">
            <a:spAutoFit/>
          </a:bodyPr>
          <a:lstStyle/>
          <a:p>
            <a:r>
              <a:rPr lang="en-US" dirty="0">
                <a:solidFill>
                  <a:schemeClr val="tx1">
                    <a:lumMod val="95000"/>
                  </a:schemeClr>
                </a:solidFill>
              </a:rPr>
              <a:t>https://</a:t>
            </a:r>
            <a:r>
              <a:rPr lang="en-US" dirty="0" err="1">
                <a:solidFill>
                  <a:schemeClr val="tx1">
                    <a:lumMod val="95000"/>
                  </a:schemeClr>
                </a:solidFill>
              </a:rPr>
              <a:t>en.wikipedia.org</a:t>
            </a:r>
            <a:r>
              <a:rPr lang="en-US" dirty="0">
                <a:solidFill>
                  <a:schemeClr val="tx1">
                    <a:lumMod val="95000"/>
                  </a:schemeClr>
                </a:solidFill>
              </a:rPr>
              <a:t>/wiki/Intel_80286#/media/File:Intel_80286_die.JPG</a:t>
            </a:r>
          </a:p>
          <a:p>
            <a:endParaRPr lang="en-US" dirty="0">
              <a:solidFill>
                <a:schemeClr val="tx1">
                  <a:lumMod val="95000"/>
                </a:schemeClr>
              </a:solidFill>
            </a:endParaRPr>
          </a:p>
        </p:txBody>
      </p:sp>
      <p:sp>
        <p:nvSpPr>
          <p:cNvPr id="6" name="Slide Number Placeholder 5"/>
          <p:cNvSpPr>
            <a:spLocks noGrp="1"/>
          </p:cNvSpPr>
          <p:nvPr>
            <p:ph type="sldNum" sz="quarter" idx="12"/>
          </p:nvPr>
        </p:nvSpPr>
        <p:spPr/>
        <p:txBody>
          <a:bodyPr/>
          <a:lstStyle/>
          <a:p>
            <a:fld id="{D57F1E4F-1CFF-5643-939E-217C01CDF565}" type="slidenum">
              <a:rPr lang="en-US" smtClean="0"/>
              <a:pPr/>
              <a:t>6</a:t>
            </a:fld>
            <a:endParaRPr lang="en-US" dirty="0"/>
          </a:p>
        </p:txBody>
      </p:sp>
    </p:spTree>
    <p:extLst>
      <p:ext uri="{BB962C8B-B14F-4D97-AF65-F5344CB8AC3E}">
        <p14:creationId xmlns:p14="http://schemas.microsoft.com/office/powerpoint/2010/main" val="83909133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Behavior as combination of systems</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Example: Projectile</a:t>
            </a:r>
          </a:p>
          <a:p>
            <a:pPr>
              <a:lnSpc>
                <a:spcPct val="100000"/>
              </a:lnSpc>
              <a:spcBef>
                <a:spcPts val="0"/>
              </a:spcBef>
            </a:pPr>
            <a:r>
              <a:rPr lang="en-US" dirty="0" smtClean="0"/>
              <a:t>Movement handled by </a:t>
            </a:r>
            <a:r>
              <a:rPr lang="en-US" dirty="0" err="1" smtClean="0"/>
              <a:t>PhysicsSystem</a:t>
            </a:r>
            <a:endParaRPr lang="en-US" dirty="0" smtClean="0"/>
          </a:p>
          <a:p>
            <a:pPr>
              <a:lnSpc>
                <a:spcPct val="100000"/>
              </a:lnSpc>
              <a:spcBef>
                <a:spcPts val="0"/>
              </a:spcBef>
            </a:pPr>
            <a:r>
              <a:rPr lang="en-US" dirty="0" smtClean="0"/>
              <a:t>Collision checked by </a:t>
            </a:r>
            <a:r>
              <a:rPr lang="en-US" dirty="0" err="1" smtClean="0"/>
              <a:t>CollisionDetectionSystem</a:t>
            </a:r>
            <a:endParaRPr lang="en-US" dirty="0" smtClean="0"/>
          </a:p>
          <a:p>
            <a:pPr>
              <a:lnSpc>
                <a:spcPct val="100000"/>
              </a:lnSpc>
              <a:spcBef>
                <a:spcPts val="0"/>
              </a:spcBef>
            </a:pPr>
            <a:r>
              <a:rPr lang="en-US" dirty="0" smtClean="0"/>
              <a:t>Inflicts damage on enemy via </a:t>
            </a:r>
            <a:r>
              <a:rPr lang="en-US" dirty="0" err="1" smtClean="0"/>
              <a:t>DamageInflictionSystem</a:t>
            </a:r>
            <a:endParaRPr lang="en-US" dirty="0" smtClean="0"/>
          </a:p>
          <a:p>
            <a:pPr>
              <a:lnSpc>
                <a:spcPct val="100000"/>
              </a:lnSpc>
              <a:spcBef>
                <a:spcPts val="0"/>
              </a:spcBef>
            </a:pPr>
            <a:r>
              <a:rPr lang="en-US" dirty="0" smtClean="0"/>
              <a:t>Visual representation handled by </a:t>
            </a:r>
            <a:r>
              <a:rPr lang="en-US" dirty="0" err="1" smtClean="0"/>
              <a:t>RenderingSystem</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60</a:t>
            </a:fld>
            <a:endParaRPr lang="en-US" dirty="0"/>
          </a:p>
        </p:txBody>
      </p:sp>
    </p:spTree>
    <p:extLst>
      <p:ext uri="{BB962C8B-B14F-4D97-AF65-F5344CB8AC3E}">
        <p14:creationId xmlns:p14="http://schemas.microsoft.com/office/powerpoint/2010/main" val="81130248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 libraries for C++</a:t>
            </a:r>
            <a:endParaRPr lang="en-US" dirty="0"/>
          </a:p>
        </p:txBody>
      </p:sp>
      <p:sp>
        <p:nvSpPr>
          <p:cNvPr id="3" name="Content Placeholder 2"/>
          <p:cNvSpPr>
            <a:spLocks noGrp="1"/>
          </p:cNvSpPr>
          <p:nvPr>
            <p:ph idx="1"/>
          </p:nvPr>
        </p:nvSpPr>
        <p:spPr>
          <a:xfrm>
            <a:off x="838200" y="1825625"/>
            <a:ext cx="8705850" cy="4351338"/>
          </a:xfrm>
        </p:spPr>
        <p:txBody>
          <a:bodyPr>
            <a:normAutofit lnSpcReduction="10000"/>
          </a:bodyPr>
          <a:lstStyle/>
          <a:p>
            <a:pPr marL="0" indent="0">
              <a:buNone/>
            </a:pPr>
            <a:r>
              <a:rPr lang="en-US" b="1" dirty="0" err="1" smtClean="0"/>
              <a:t>EntityX</a:t>
            </a:r>
            <a:r>
              <a:rPr lang="en-US" dirty="0"/>
              <a:t> (</a:t>
            </a:r>
            <a:r>
              <a:rPr lang="en-US" u="sng" dirty="0">
                <a:solidFill>
                  <a:schemeClr val="accent6"/>
                </a:solidFill>
                <a:hlinkClick r:id="rId3"/>
              </a:rPr>
              <a:t>https://</a:t>
            </a:r>
            <a:r>
              <a:rPr lang="en-US" u="sng" dirty="0" smtClean="0">
                <a:solidFill>
                  <a:schemeClr val="accent6"/>
                </a:solidFill>
                <a:hlinkClick r:id="rId3"/>
              </a:rPr>
              <a:t>github.com/alecthomas/entityx</a:t>
            </a:r>
            <a:r>
              <a:rPr lang="en-US" dirty="0" smtClean="0"/>
              <a:t>)</a:t>
            </a:r>
          </a:p>
          <a:p>
            <a:pPr marL="0" indent="0">
              <a:buNone/>
            </a:pPr>
            <a:r>
              <a:rPr lang="en-US" sz="2200" i="1" kern="0" dirty="0">
                <a:solidFill>
                  <a:srgbClr val="CACACA"/>
                </a:solidFill>
                <a:ea typeface="Arial"/>
                <a:cs typeface="Arial"/>
              </a:rPr>
              <a:t>A</a:t>
            </a:r>
            <a:r>
              <a:rPr lang="en-US" sz="2400" i="1" dirty="0"/>
              <a:t> </a:t>
            </a:r>
            <a:r>
              <a:rPr lang="en-US" sz="2200" i="1" kern="0" dirty="0">
                <a:solidFill>
                  <a:srgbClr val="CACACA"/>
                </a:solidFill>
                <a:ea typeface="Arial"/>
                <a:cs typeface="Arial"/>
              </a:rPr>
              <a:t>fast, type-safe C++ Entity-Component system</a:t>
            </a:r>
          </a:p>
          <a:p>
            <a:pPr marL="0" indent="0">
              <a:buNone/>
            </a:pPr>
            <a:endParaRPr lang="en-US" sz="2400" i="1" dirty="0"/>
          </a:p>
          <a:p>
            <a:pPr marL="0" indent="0">
              <a:buNone/>
            </a:pPr>
            <a:r>
              <a:rPr lang="en-US" b="1" dirty="0"/>
              <a:t>ECST</a:t>
            </a:r>
            <a:r>
              <a:rPr lang="en-US" dirty="0"/>
              <a:t> (</a:t>
            </a:r>
            <a:r>
              <a:rPr lang="en-US" u="sng" dirty="0">
                <a:solidFill>
                  <a:schemeClr val="accent6"/>
                </a:solidFill>
                <a:hlinkClick r:id="rId4"/>
              </a:rPr>
              <a:t>https://</a:t>
            </a:r>
            <a:r>
              <a:rPr lang="en-US" u="sng" dirty="0" smtClean="0">
                <a:solidFill>
                  <a:schemeClr val="accent6"/>
                </a:solidFill>
                <a:hlinkClick r:id="rId4"/>
              </a:rPr>
              <a:t>github.com/SuperV1234/ecst</a:t>
            </a:r>
            <a:r>
              <a:rPr lang="en-US" dirty="0" smtClean="0"/>
              <a:t>)</a:t>
            </a:r>
          </a:p>
          <a:p>
            <a:pPr marL="0" indent="0">
              <a:buNone/>
            </a:pPr>
            <a:r>
              <a:rPr lang="en-US" sz="2200" i="1" kern="0" dirty="0">
                <a:solidFill>
                  <a:srgbClr val="CACACA"/>
                </a:solidFill>
                <a:ea typeface="Arial"/>
                <a:cs typeface="Arial"/>
              </a:rPr>
              <a:t>Experimental &amp; work-in-progress C++14 multithreaded compile-time </a:t>
            </a:r>
            <a:r>
              <a:rPr lang="en-US" sz="2200" i="1" kern="0" dirty="0" smtClean="0">
                <a:solidFill>
                  <a:srgbClr val="CACACA"/>
                </a:solidFill>
                <a:ea typeface="Arial"/>
                <a:cs typeface="Arial"/>
              </a:rPr>
              <a:t>Entity-Component-System</a:t>
            </a:r>
            <a:r>
              <a:rPr lang="en-US" sz="2200" i="1" kern="0" dirty="0">
                <a:solidFill>
                  <a:srgbClr val="CACACA"/>
                </a:solidFill>
                <a:ea typeface="Arial"/>
                <a:cs typeface="Arial"/>
              </a:rPr>
              <a:t> header-only library.</a:t>
            </a:r>
          </a:p>
          <a:p>
            <a:pPr marL="0" indent="0">
              <a:buNone/>
            </a:pPr>
            <a:endParaRPr lang="en-US" dirty="0" smtClean="0"/>
          </a:p>
          <a:p>
            <a:pPr marL="0" indent="0">
              <a:buNone/>
            </a:pPr>
            <a:r>
              <a:rPr lang="en-US" b="1" dirty="0" err="1" smtClean="0"/>
              <a:t>EnTT</a:t>
            </a:r>
            <a:r>
              <a:rPr lang="en-US" dirty="0" smtClean="0"/>
              <a:t> </a:t>
            </a:r>
            <a:r>
              <a:rPr lang="en-US" dirty="0"/>
              <a:t>(</a:t>
            </a:r>
            <a:r>
              <a:rPr lang="en-US" u="sng" dirty="0">
                <a:solidFill>
                  <a:schemeClr val="accent6"/>
                </a:solidFill>
                <a:hlinkClick r:id="rId5"/>
              </a:rPr>
              <a:t>https://</a:t>
            </a:r>
            <a:r>
              <a:rPr lang="en-US" u="sng" dirty="0" smtClean="0">
                <a:solidFill>
                  <a:schemeClr val="accent6"/>
                </a:solidFill>
                <a:hlinkClick r:id="rId5"/>
              </a:rPr>
              <a:t>github.com/skypjack/entt</a:t>
            </a:r>
            <a:r>
              <a:rPr lang="en-US" dirty="0" smtClean="0"/>
              <a:t>)</a:t>
            </a:r>
          </a:p>
          <a:p>
            <a:pPr marL="0" indent="0">
              <a:buNone/>
            </a:pPr>
            <a:r>
              <a:rPr lang="en-US" sz="2200" i="1" kern="0" dirty="0" err="1">
                <a:solidFill>
                  <a:srgbClr val="CACACA"/>
                </a:solidFill>
                <a:ea typeface="Arial"/>
                <a:cs typeface="Arial"/>
              </a:rPr>
              <a:t>EnTT</a:t>
            </a:r>
            <a:r>
              <a:rPr lang="en-US" sz="2200" i="1" kern="0" dirty="0">
                <a:solidFill>
                  <a:srgbClr val="CACACA"/>
                </a:solidFill>
                <a:ea typeface="Arial"/>
                <a:cs typeface="Arial"/>
              </a:rPr>
              <a:t> is a header-only, tiny and easy to use Entity-Component System in modern C++</a:t>
            </a:r>
          </a:p>
        </p:txBody>
      </p:sp>
      <p:sp>
        <p:nvSpPr>
          <p:cNvPr id="6" name="Slide Number Placeholder 5"/>
          <p:cNvSpPr>
            <a:spLocks noGrp="1"/>
          </p:cNvSpPr>
          <p:nvPr>
            <p:ph type="sldNum" sz="quarter" idx="12"/>
          </p:nvPr>
        </p:nvSpPr>
        <p:spPr/>
        <p:txBody>
          <a:bodyPr/>
          <a:lstStyle/>
          <a:p>
            <a:fld id="{D57F1E4F-1CFF-5643-939E-217C01CDF565}" type="slidenum">
              <a:rPr lang="en-US" smtClean="0"/>
              <a:pPr/>
              <a:t>61</a:t>
            </a:fld>
            <a:endParaRPr lang="en-US" dirty="0"/>
          </a:p>
        </p:txBody>
      </p:sp>
    </p:spTree>
    <p:extLst>
      <p:ext uri="{BB962C8B-B14F-4D97-AF65-F5344CB8AC3E}">
        <p14:creationId xmlns:p14="http://schemas.microsoft.com/office/powerpoint/2010/main" val="1484481980"/>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 in Rigel Engine</a:t>
            </a:r>
            <a:endParaRPr lang="en-US" dirty="0"/>
          </a:p>
        </p:txBody>
      </p:sp>
    </p:spTree>
    <p:extLst>
      <p:ext uri="{BB962C8B-B14F-4D97-AF65-F5344CB8AC3E}">
        <p14:creationId xmlns:p14="http://schemas.microsoft.com/office/powerpoint/2010/main" val="75590514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p:txBody>
          <a:bodyPr/>
          <a:lstStyle/>
          <a:p>
            <a:fld id="{D57F1E4F-1CFF-5643-939E-217C01CDF565}" type="slidenum">
              <a:rPr lang="en-US" smtClean="0"/>
              <a:pPr/>
              <a:t>63</a:t>
            </a:fld>
            <a:endParaRPr lang="en-US" dirty="0"/>
          </a:p>
        </p:txBody>
      </p:sp>
      <p:sp>
        <p:nvSpPr>
          <p:cNvPr id="3" name="Rectangle 2"/>
          <p:cNvSpPr/>
          <p:nvPr/>
        </p:nvSpPr>
        <p:spPr>
          <a:xfrm>
            <a:off x="838199" y="751344"/>
            <a:ext cx="8505825" cy="5355312"/>
          </a:xfrm>
          <a:prstGeom prst="rect">
            <a:avLst/>
          </a:prstGeom>
          <a:solidFill>
            <a:srgbClr val="293134"/>
          </a:solidFill>
        </p:spPr>
        <p:txBody>
          <a:bodyPr wrap="square">
            <a:spAutoFit/>
          </a:bodyPr>
          <a:lstStyle/>
          <a:p>
            <a:r>
              <a:rPr lang="de-DE" b="1" dirty="0" err="1">
                <a:solidFill>
                  <a:srgbClr val="93C763"/>
                </a:solidFill>
                <a:highlight>
                  <a:srgbClr val="293134"/>
                </a:highlight>
                <a:latin typeface="Consolas" panose="020B0609020204030204" pitchFamily="49" charset="0"/>
                <a:cs typeface="Consolas" panose="020B0609020204030204" pitchFamily="49" charset="0"/>
              </a:rPr>
              <a:t>case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Rocket </a:t>
            </a:r>
            <a:r>
              <a:rPr lang="de-DE" dirty="0" err="1">
                <a:solidFill>
                  <a:srgbClr val="66747B"/>
                </a:solidFill>
                <a:highlight>
                  <a:srgbClr val="293134"/>
                </a:highlight>
                <a:latin typeface="Consolas" panose="020B0609020204030204" pitchFamily="49" charset="0"/>
                <a:cs typeface="Consolas" panose="020B0609020204030204" pitchFamily="49" charset="0"/>
              </a:rPr>
              <a:t>launcher</a:t>
            </a:r>
            <a:endParaRPr lang="de-DE" dirty="0">
              <a:solidFill>
                <a:srgbClr val="66747B"/>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CollectableItem</a:t>
            </a:r>
            <a:r>
              <a:rPr lang="de-DE" dirty="0">
                <a:solidFill>
                  <a:srgbClr val="E0E2E4"/>
                </a:solidFill>
                <a:highlight>
                  <a:srgbClr val="293134"/>
                </a:highlight>
                <a:latin typeface="Consolas" panose="020B0609020204030204" pitchFamily="49" charset="0"/>
                <a:cs typeface="Consolas" panose="020B0609020204030204" pitchFamily="49" charset="0"/>
              </a:rPr>
              <a:t> item</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item</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mGivenScore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2000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item</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mGivenWeapon</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WeaponType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Rocket</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configureItemBox</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entity</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ContainerColor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Green</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item</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b="1" dirty="0">
                <a:solidFill>
                  <a:srgbClr val="93C763"/>
                </a:solidFill>
                <a:highlight>
                  <a:srgbClr val="293134"/>
                </a:highlight>
                <a:latin typeface="Consolas" panose="020B0609020204030204" pitchFamily="49" charset="0"/>
                <a:cs typeface="Consolas" panose="020B0609020204030204" pitchFamily="49" charset="0"/>
              </a:rPr>
              <a:t>break</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b="1" dirty="0" err="1">
                <a:solidFill>
                  <a:srgbClr val="93C763"/>
                </a:solidFill>
                <a:highlight>
                  <a:srgbClr val="293134"/>
                </a:highlight>
                <a:latin typeface="Consolas" panose="020B0609020204030204" pitchFamily="49" charset="0"/>
                <a:cs typeface="Consolas" panose="020B0609020204030204" pitchFamily="49" charset="0"/>
              </a:rPr>
              <a:t>case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teleporter</a:t>
            </a:r>
            <a:endParaRPr lang="de-DE" dirty="0">
              <a:solidFill>
                <a:srgbClr val="66747B"/>
              </a:solidFill>
              <a:highlight>
                <a:srgbClr val="293134"/>
              </a:highlight>
              <a:latin typeface="Consolas" panose="020B0609020204030204" pitchFamily="49" charset="0"/>
              <a:cs typeface="Consolas" panose="020B0609020204030204" pitchFamily="49" charset="0"/>
            </a:endParaRPr>
          </a:p>
          <a:p>
            <a:r>
              <a:rPr lang="de-DE" b="1" dirty="0" err="1">
                <a:solidFill>
                  <a:srgbClr val="93C763"/>
                </a:solidFill>
                <a:highlight>
                  <a:srgbClr val="293134"/>
                </a:highlight>
                <a:latin typeface="Consolas" panose="020B0609020204030204" pitchFamily="49" charset="0"/>
                <a:cs typeface="Consolas" panose="020B0609020204030204" pitchFamily="49" charset="0"/>
              </a:rPr>
              <a:t>case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a:t>
            </a:r>
            <a:r>
              <a:rPr lang="de-DE" dirty="0" err="1">
                <a:solidFill>
                  <a:srgbClr val="66747B"/>
                </a:solidFill>
                <a:highlight>
                  <a:srgbClr val="293134"/>
                </a:highlight>
                <a:latin typeface="Consolas" panose="020B0609020204030204" pitchFamily="49" charset="0"/>
                <a:cs typeface="Consolas" panose="020B0609020204030204" pitchFamily="49" charset="0"/>
              </a:rPr>
              <a:t>teleporter</a:t>
            </a:r>
            <a:r>
              <a:rPr lang="de-DE" dirty="0">
                <a:solidFill>
                  <a:srgbClr val="66747B"/>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entity</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assign</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AnimationLoop</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a:solidFill>
                  <a:srgbClr val="FFCD22"/>
                </a:solidFill>
                <a:highlight>
                  <a:srgbClr val="293134"/>
                </a:highlight>
                <a:latin typeface="Consolas" panose="020B0609020204030204" pitchFamily="49" charset="0"/>
                <a:cs typeface="Consolas" panose="020B0609020204030204" pitchFamily="49" charset="0"/>
              </a:rPr>
              <a:t>1</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entity</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assign</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Interactable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InteractableType</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Teleporter</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entity</a:t>
            </a:r>
            <a:r>
              <a:rPr lang="de-DE" dirty="0" err="1">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assign</a:t>
            </a:r>
            <a:r>
              <a:rPr lang="de-DE" dirty="0">
                <a:solidFill>
                  <a:srgbClr val="E8E2B7"/>
                </a:solidFill>
                <a:highlight>
                  <a:srgbClr val="293134"/>
                </a:highlight>
                <a:latin typeface="Consolas" panose="020B0609020204030204" pitchFamily="49" charset="0"/>
                <a:cs typeface="Consolas" panose="020B0609020204030204" pitchFamily="49" charset="0"/>
              </a:rPr>
              <a:t>&lt;</a:t>
            </a:r>
            <a:r>
              <a:rPr lang="de-DE" dirty="0" err="1">
                <a:solidFill>
                  <a:srgbClr val="E0E2E4"/>
                </a:solidFill>
                <a:highlight>
                  <a:srgbClr val="293134"/>
                </a:highlight>
                <a:latin typeface="Consolas" panose="020B0609020204030204" pitchFamily="49" charset="0"/>
                <a:cs typeface="Consolas" panose="020B0609020204030204" pitchFamily="49" charset="0"/>
              </a:rPr>
              <a:t>BoundingBox</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BoundingBox</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FFCD22"/>
                </a:solidFill>
                <a:highlight>
                  <a:srgbClr val="293134"/>
                </a:highlight>
                <a:latin typeface="Consolas" panose="020B0609020204030204" pitchFamily="49" charset="0"/>
                <a:cs typeface="Consolas" panose="020B0609020204030204" pitchFamily="49" charset="0"/>
              </a:rPr>
              <a:t>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a:solidFill>
                  <a:srgbClr val="93C763"/>
                </a:solidFill>
                <a:highlight>
                  <a:srgbClr val="293134"/>
                </a:highlight>
                <a:latin typeface="Consolas" panose="020B0609020204030204" pitchFamily="49" charset="0"/>
                <a:cs typeface="Consolas" panose="020B0609020204030204" pitchFamily="49" charset="0"/>
              </a:rPr>
              <a:t>break</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74165199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Let’s have a look at the code!</a:t>
            </a:r>
            <a:endParaRPr lang="en-US" dirty="0"/>
          </a:p>
        </p:txBody>
      </p:sp>
    </p:spTree>
    <p:extLst>
      <p:ext uri="{BB962C8B-B14F-4D97-AF65-F5344CB8AC3E}">
        <p14:creationId xmlns:p14="http://schemas.microsoft.com/office/powerpoint/2010/main" val="146077821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ECS: My experience</a:t>
            </a:r>
            <a:endParaRPr lang="en-US" dirty="0"/>
          </a:p>
        </p:txBody>
      </p:sp>
      <p:sp>
        <p:nvSpPr>
          <p:cNvPr id="3" name="Content Placeholder 2"/>
          <p:cNvSpPr>
            <a:spLocks noGrp="1"/>
          </p:cNvSpPr>
          <p:nvPr>
            <p:ph idx="1"/>
          </p:nvPr>
        </p:nvSpPr>
        <p:spPr/>
        <p:txBody>
          <a:bodyPr/>
          <a:lstStyle/>
          <a:p>
            <a:pPr>
              <a:lnSpc>
                <a:spcPct val="100000"/>
              </a:lnSpc>
              <a:spcBef>
                <a:spcPts val="0"/>
              </a:spcBef>
            </a:pPr>
            <a:r>
              <a:rPr lang="pl-PL" dirty="0" smtClean="0"/>
              <a:t>Very easy to use (with a good library)</a:t>
            </a:r>
          </a:p>
          <a:p>
            <a:pPr>
              <a:lnSpc>
                <a:spcPct val="100000"/>
              </a:lnSpc>
              <a:spcBef>
                <a:spcPts val="0"/>
              </a:spcBef>
            </a:pPr>
            <a:r>
              <a:rPr lang="en-US" dirty="0" smtClean="0"/>
              <a:t>Encourages code reuse/generic behaviors</a:t>
            </a:r>
          </a:p>
          <a:p>
            <a:pPr>
              <a:lnSpc>
                <a:spcPct val="100000"/>
              </a:lnSpc>
              <a:spcBef>
                <a:spcPts val="0"/>
              </a:spcBef>
            </a:pPr>
            <a:r>
              <a:rPr lang="en-US" dirty="0" smtClean="0"/>
              <a:t>Encourages more “declarative” coding</a:t>
            </a:r>
          </a:p>
          <a:p>
            <a:pPr>
              <a:lnSpc>
                <a:spcPct val="100000"/>
              </a:lnSpc>
              <a:spcBef>
                <a:spcPts val="0"/>
              </a:spcBef>
            </a:pPr>
            <a:r>
              <a:rPr lang="en-US" dirty="0" smtClean="0"/>
              <a:t>Explicit update order is very useful</a:t>
            </a:r>
            <a:endParaRPr lang="pl-PL" dirty="0" smtClean="0"/>
          </a:p>
          <a:p>
            <a:pPr>
              <a:lnSpc>
                <a:spcPct val="100000"/>
              </a:lnSpc>
              <a:spcBef>
                <a:spcPts val="0"/>
              </a:spcBef>
            </a:pPr>
            <a:endParaRPr lang="pl-PL" dirty="0"/>
          </a:p>
          <a:p>
            <a:pPr>
              <a:lnSpc>
                <a:spcPct val="100000"/>
              </a:lnSpc>
              <a:spcBef>
                <a:spcPts val="0"/>
              </a:spcBef>
            </a:pPr>
            <a:r>
              <a:rPr lang="pl-PL" dirty="0" smtClean="0"/>
              <a:t>Solutions can be less obvious </a:t>
            </a:r>
            <a:r>
              <a:rPr lang="pl-PL" dirty="0" err="1" smtClean="0"/>
              <a:t>at</a:t>
            </a:r>
            <a:r>
              <a:rPr lang="pl-PL" dirty="0" smtClean="0"/>
              <a:t> </a:t>
            </a:r>
            <a:r>
              <a:rPr lang="pl-PL" dirty="0" err="1" smtClean="0"/>
              <a:t>first</a:t>
            </a:r>
            <a:endParaRPr lang="pl-PL" dirty="0" smtClean="0"/>
          </a:p>
          <a:p>
            <a:pPr>
              <a:lnSpc>
                <a:spcPct val="100000"/>
              </a:lnSpc>
              <a:spcBef>
                <a:spcPts val="0"/>
              </a:spcBef>
            </a:pPr>
            <a:r>
              <a:rPr lang="pl-PL" dirty="0" err="1" smtClean="0"/>
              <a:t>Needs</a:t>
            </a:r>
            <a:r>
              <a:rPr lang="pl-PL" dirty="0" smtClean="0"/>
              <a:t> </a:t>
            </a:r>
            <a:r>
              <a:rPr lang="pl-PL" dirty="0" err="1" smtClean="0"/>
              <a:t>some</a:t>
            </a:r>
            <a:r>
              <a:rPr lang="pl-PL" dirty="0" smtClean="0"/>
              <a:t> „</a:t>
            </a:r>
            <a:r>
              <a:rPr lang="pl-PL" dirty="0" err="1" smtClean="0"/>
              <a:t>getting</a:t>
            </a:r>
            <a:r>
              <a:rPr lang="pl-PL" dirty="0" smtClean="0"/>
              <a:t> </a:t>
            </a:r>
            <a:r>
              <a:rPr lang="pl-PL" dirty="0" err="1" smtClean="0"/>
              <a:t>used</a:t>
            </a:r>
            <a:r>
              <a:rPr lang="pl-PL" dirty="0" smtClean="0"/>
              <a:t> to”</a:t>
            </a:r>
            <a:endParaRPr lang="en-US" dirty="0" smtClean="0"/>
          </a:p>
        </p:txBody>
      </p:sp>
      <p:sp>
        <p:nvSpPr>
          <p:cNvPr id="4" name="Slide Number Placeholder 3"/>
          <p:cNvSpPr>
            <a:spLocks noGrp="1"/>
          </p:cNvSpPr>
          <p:nvPr>
            <p:ph type="sldNum" sz="quarter" idx="12"/>
          </p:nvPr>
        </p:nvSpPr>
        <p:spPr/>
        <p:txBody>
          <a:bodyPr/>
          <a:lstStyle/>
          <a:p>
            <a:fld id="{D57F1E4F-1CFF-5643-939E-217C01CDF565}" type="slidenum">
              <a:rPr lang="en-US" smtClean="0"/>
              <a:pPr/>
              <a:t>65</a:t>
            </a:fld>
            <a:endParaRPr lang="en-US" dirty="0"/>
          </a:p>
        </p:txBody>
      </p:sp>
    </p:spTree>
    <p:extLst>
      <p:ext uri="{BB962C8B-B14F-4D97-AF65-F5344CB8AC3E}">
        <p14:creationId xmlns:p14="http://schemas.microsoft.com/office/powerpoint/2010/main" val="510888416"/>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Reverse Engineering</a:t>
            </a:r>
            <a:br>
              <a:rPr lang="en-US" dirty="0" smtClean="0"/>
            </a:br>
            <a:r>
              <a:rPr lang="en-US" dirty="0" smtClean="0"/>
              <a:t>the original</a:t>
            </a:r>
            <a:endParaRPr lang="en-US" dirty="0"/>
          </a:p>
        </p:txBody>
      </p:sp>
    </p:spTree>
    <p:extLst>
      <p:ext uri="{BB962C8B-B14F-4D97-AF65-F5344CB8AC3E}">
        <p14:creationId xmlns:p14="http://schemas.microsoft.com/office/powerpoint/2010/main" val="1189847309"/>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Disassembling with Ida Pro</a:t>
            </a:r>
            <a:endParaRPr lang="en-US" dirty="0"/>
          </a:p>
        </p:txBody>
      </p:sp>
      <p:sp>
        <p:nvSpPr>
          <p:cNvPr id="8" name="Content Placeholder 7"/>
          <p:cNvSpPr>
            <a:spLocks noGrp="1"/>
          </p:cNvSpPr>
          <p:nvPr>
            <p:ph idx="1"/>
          </p:nvPr>
        </p:nvSpPr>
        <p:spPr/>
        <p:txBody>
          <a:bodyPr>
            <a:normAutofit lnSpcReduction="10000"/>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smtClean="0"/>
              <a:t>Ida Pro </a:t>
            </a:r>
            <a:r>
              <a:rPr lang="mr-IN" dirty="0" smtClean="0"/>
              <a:t>–</a:t>
            </a:r>
            <a:r>
              <a:rPr lang="en-US" dirty="0" smtClean="0"/>
              <a:t> The interactive disassembler</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marL="0" marR="0" lvl="0" indent="0" defTabSz="914400" eaLnBrk="1" fontAlgn="auto" latinLnBrk="0" hangingPunct="1">
              <a:lnSpc>
                <a:spcPct val="100000"/>
              </a:lnSpc>
              <a:spcBef>
                <a:spcPts val="0"/>
              </a:spcBef>
              <a:spcAft>
                <a:spcPts val="0"/>
              </a:spcAft>
              <a:buClrTx/>
              <a:buSzTx/>
              <a:buFontTx/>
              <a:buNone/>
              <a:tabLst/>
              <a:defRPr/>
            </a:pPr>
            <a:r>
              <a:rPr lang="en-US" dirty="0" smtClean="0"/>
              <a:t>Features:</a:t>
            </a:r>
          </a:p>
          <a:p>
            <a:pPr>
              <a:lnSpc>
                <a:spcPct val="100000"/>
              </a:lnSpc>
              <a:spcBef>
                <a:spcPts val="0"/>
              </a:spcBef>
            </a:pPr>
            <a:r>
              <a:rPr lang="en-US" dirty="0" smtClean="0"/>
              <a:t>Visualize control flow as graph</a:t>
            </a:r>
          </a:p>
          <a:p>
            <a:pPr>
              <a:lnSpc>
                <a:spcPct val="100000"/>
              </a:lnSpc>
              <a:spcBef>
                <a:spcPts val="0"/>
              </a:spcBef>
            </a:pPr>
            <a:r>
              <a:rPr lang="en-US" dirty="0" smtClean="0"/>
              <a:t>Assign names to function parameters, variables, functions etc.</a:t>
            </a:r>
          </a:p>
          <a:p>
            <a:pPr>
              <a:lnSpc>
                <a:spcPct val="100000"/>
              </a:lnSpc>
              <a:spcBef>
                <a:spcPts val="0"/>
              </a:spcBef>
            </a:pPr>
            <a:r>
              <a:rPr lang="en-US" dirty="0" smtClean="0"/>
              <a:t>Define </a:t>
            </a:r>
            <a:r>
              <a:rPr lang="en-US" dirty="0" err="1" smtClean="0"/>
              <a:t>struct</a:t>
            </a:r>
            <a:r>
              <a:rPr lang="en-US" dirty="0" smtClean="0"/>
              <a:t> layouts</a:t>
            </a:r>
          </a:p>
          <a:p>
            <a:pPr>
              <a:lnSpc>
                <a:spcPct val="100000"/>
              </a:lnSpc>
              <a:spcBef>
                <a:spcPts val="0"/>
              </a:spcBef>
            </a:pPr>
            <a:r>
              <a:rPr lang="en-US" dirty="0" smtClean="0"/>
              <a:t>Jump to cross-references</a:t>
            </a:r>
          </a:p>
          <a:p>
            <a:pPr>
              <a:lnSpc>
                <a:spcPct val="100000"/>
              </a:lnSpc>
              <a:spcBef>
                <a:spcPts val="0"/>
              </a:spcBef>
            </a:pPr>
            <a:endParaRPr lang="en-US" dirty="0"/>
          </a:p>
          <a:p>
            <a:pPr marL="0" indent="0">
              <a:lnSpc>
                <a:spcPct val="100000"/>
              </a:lnSpc>
              <a:spcBef>
                <a:spcPts val="0"/>
              </a:spcBef>
              <a:buNone/>
            </a:pPr>
            <a:r>
              <a:rPr lang="en-US" dirty="0" smtClean="0"/>
              <a:t>Version 5 free for non-commercial use:</a:t>
            </a:r>
          </a:p>
          <a:p>
            <a:pPr marL="0" indent="0">
              <a:lnSpc>
                <a:spcPct val="100000"/>
              </a:lnSpc>
              <a:spcBef>
                <a:spcPts val="0"/>
              </a:spcBef>
              <a:buNone/>
            </a:pPr>
            <a:endParaRPr lang="en-US" sz="1600" dirty="0" smtClean="0"/>
          </a:p>
          <a:p>
            <a:pPr marL="0" indent="0">
              <a:lnSpc>
                <a:spcPct val="100000"/>
              </a:lnSpc>
              <a:spcBef>
                <a:spcPts val="0"/>
              </a:spcBef>
              <a:buNone/>
            </a:pPr>
            <a:r>
              <a:rPr lang="en-US" sz="2400" u="sng" dirty="0" smtClean="0">
                <a:solidFill>
                  <a:schemeClr val="accent6"/>
                </a:solidFill>
                <a:hlinkClick r:id="rId2"/>
              </a:rPr>
              <a:t>https</a:t>
            </a:r>
            <a:r>
              <a:rPr lang="en-US" sz="2400" u="sng" dirty="0">
                <a:solidFill>
                  <a:schemeClr val="accent6"/>
                </a:solidFill>
                <a:hlinkClick r:id="rId2"/>
              </a:rPr>
              <a:t>://</a:t>
            </a:r>
            <a:r>
              <a:rPr lang="en-US" sz="2400" u="sng" dirty="0" smtClean="0">
                <a:solidFill>
                  <a:schemeClr val="accent6"/>
                </a:solidFill>
                <a:hlinkClick r:id="rId2"/>
              </a:rPr>
              <a:t>www.hexrays.com/products/ida/support/download_freeware.shtml</a:t>
            </a:r>
            <a:endParaRPr lang="en-US" sz="2400" u="sng" dirty="0" smtClean="0">
              <a:solidFill>
                <a:schemeClr val="accent6"/>
              </a:solidFill>
            </a:endParaRPr>
          </a:p>
        </p:txBody>
      </p:sp>
      <p:sp>
        <p:nvSpPr>
          <p:cNvPr id="10" name="Slide Number Placeholder 9"/>
          <p:cNvSpPr>
            <a:spLocks noGrp="1"/>
          </p:cNvSpPr>
          <p:nvPr>
            <p:ph type="sldNum" sz="quarter" idx="12"/>
          </p:nvPr>
        </p:nvSpPr>
        <p:spPr/>
        <p:txBody>
          <a:bodyPr/>
          <a:lstStyle/>
          <a:p>
            <a:fld id="{D57F1E4F-1CFF-5643-939E-217C01CDF565}" type="slidenum">
              <a:rPr lang="en-US" smtClean="0"/>
              <a:pPr/>
              <a:t>67</a:t>
            </a:fld>
            <a:endParaRPr lang="en-US" dirty="0"/>
          </a:p>
        </p:txBody>
      </p:sp>
    </p:spTree>
    <p:extLst>
      <p:ext uri="{BB962C8B-B14F-4D97-AF65-F5344CB8AC3E}">
        <p14:creationId xmlns:p14="http://schemas.microsoft.com/office/powerpoint/2010/main" val="396001499"/>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8494" y="1076098"/>
            <a:ext cx="4876481" cy="4705805"/>
          </a:xfr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73567" y="0"/>
            <a:ext cx="7106736" cy="6858000"/>
          </a:xfrm>
          <a:prstGeom prst="rect">
            <a:avLst/>
          </a:prstGeom>
        </p:spPr>
      </p:pic>
      <p:sp>
        <p:nvSpPr>
          <p:cNvPr id="8" name="Rectangle 7"/>
          <p:cNvSpPr/>
          <p:nvPr/>
        </p:nvSpPr>
        <p:spPr>
          <a:xfrm>
            <a:off x="1424602" y="2850016"/>
            <a:ext cx="583812" cy="546327"/>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68</a:t>
            </a:fld>
            <a:endParaRPr lang="en-US" dirty="0"/>
          </a:p>
        </p:txBody>
      </p:sp>
    </p:spTree>
    <p:extLst>
      <p:ext uri="{BB962C8B-B14F-4D97-AF65-F5344CB8AC3E}">
        <p14:creationId xmlns:p14="http://schemas.microsoft.com/office/powerpoint/2010/main" val="545371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42632" y="0"/>
            <a:ext cx="7106736" cy="6858000"/>
          </a:xfrm>
          <a:prstGeom prst="rect">
            <a:avLst/>
          </a:prstGeom>
        </p:spPr>
      </p:pic>
      <p:sp>
        <p:nvSpPr>
          <p:cNvPr id="6" name="Rectangle 5"/>
          <p:cNvSpPr/>
          <p:nvPr/>
        </p:nvSpPr>
        <p:spPr>
          <a:xfrm>
            <a:off x="6731387" y="3813399"/>
            <a:ext cx="1988069" cy="219758"/>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4908031" y="4684255"/>
            <a:ext cx="333440" cy="246973"/>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5610159" y="5729284"/>
            <a:ext cx="1443783" cy="230645"/>
          </a:xfrm>
          <a:prstGeom prst="rect">
            <a:avLst/>
          </a:prstGeom>
          <a:noFill/>
          <a:ln w="635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D57F1E4F-1CFF-5643-939E-217C01CDF565}" type="slidenum">
              <a:rPr lang="en-US" smtClean="0"/>
              <a:pPr/>
              <a:t>69</a:t>
            </a:fld>
            <a:endParaRPr lang="en-US" dirty="0"/>
          </a:p>
        </p:txBody>
      </p:sp>
    </p:spTree>
    <p:extLst>
      <p:ext uri="{BB962C8B-B14F-4D97-AF65-F5344CB8AC3E}">
        <p14:creationId xmlns:p14="http://schemas.microsoft.com/office/powerpoint/2010/main" val="5188559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10" presetClass="exit" presetSubtype="0" fill="hold" grpId="1" nodeType="withEffect">
                                  <p:stCondLst>
                                    <p:cond delay="0"/>
                                  </p:stCondLst>
                                  <p:childTnLst>
                                    <p:animEffect transition="out" filter="fade">
                                      <p:cBhvr>
                                        <p:cTn id="14" dur="500"/>
                                        <p:tgtEl>
                                          <p:spTgt spid="6"/>
                                        </p:tgtEl>
                                      </p:cBhvr>
                                    </p:animEffect>
                                    <p:set>
                                      <p:cBhvr>
                                        <p:cTn id="15" dur="1" fill="hold">
                                          <p:stCondLst>
                                            <p:cond delay="499"/>
                                          </p:stCondLst>
                                        </p:cTn>
                                        <p:tgtEl>
                                          <p:spTgt spid="6"/>
                                        </p:tgtEl>
                                        <p:attrNameLst>
                                          <p:attrName>style.visibility</p:attrName>
                                        </p:attrNameLst>
                                      </p:cBhvr>
                                      <p:to>
                                        <p:strVal val="hidden"/>
                                      </p:to>
                                    </p:se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fade">
                                      <p:cBhvr>
                                        <p:cTn id="20" dur="500"/>
                                        <p:tgtEl>
                                          <p:spTgt spid="9"/>
                                        </p:tgtEl>
                                      </p:cBhvr>
                                    </p:animEffect>
                                  </p:childTnLst>
                                </p:cTn>
                              </p:par>
                              <p:par>
                                <p:cTn id="21" presetID="10" presetClass="exit" presetSubtype="0" fill="hold" grpId="1" nodeType="withEffect">
                                  <p:stCondLst>
                                    <p:cond delay="0"/>
                                  </p:stCondLst>
                                  <p:childTnLst>
                                    <p:animEffect transition="out" filter="fade">
                                      <p:cBhvr>
                                        <p:cTn id="22" dur="500"/>
                                        <p:tgtEl>
                                          <p:spTgt spid="7"/>
                                        </p:tgtEl>
                                      </p:cBhvr>
                                    </p:animEffect>
                                    <p:set>
                                      <p:cBhvr>
                                        <p:cTn id="23"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CPUs</a:t>
            </a:r>
            <a:endParaRPr lang="en-US" dirty="0"/>
          </a:p>
        </p:txBody>
      </p:sp>
      <p:sp>
        <p:nvSpPr>
          <p:cNvPr id="3" name="Content Placeholder 2"/>
          <p:cNvSpPr>
            <a:spLocks noGrp="1"/>
          </p:cNvSpPr>
          <p:nvPr>
            <p:ph idx="1"/>
          </p:nvPr>
        </p:nvSpPr>
        <p:spPr>
          <a:xfrm>
            <a:off x="838200" y="1825625"/>
            <a:ext cx="7594600" cy="4351338"/>
          </a:xfrm>
        </p:spPr>
        <p:txBody>
          <a:bodyPr>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b="1" dirty="0" smtClean="0"/>
              <a:t>80386 (1985)</a:t>
            </a:r>
          </a:p>
          <a:p>
            <a:pPr>
              <a:lnSpc>
                <a:spcPct val="100000"/>
              </a:lnSpc>
              <a:spcBef>
                <a:spcPts val="0"/>
              </a:spcBef>
            </a:pPr>
            <a:r>
              <a:rPr lang="en-US" dirty="0" smtClean="0"/>
              <a:t>Clock speed: 12 to 40 MHz</a:t>
            </a:r>
          </a:p>
          <a:p>
            <a:pPr>
              <a:lnSpc>
                <a:spcPct val="100000"/>
              </a:lnSpc>
              <a:spcBef>
                <a:spcPts val="0"/>
              </a:spcBef>
            </a:pPr>
            <a:r>
              <a:rPr lang="en-US" dirty="0" smtClean="0"/>
              <a:t>At 33 MHz: ~9.9 MIPS</a:t>
            </a:r>
          </a:p>
          <a:p>
            <a:pPr>
              <a:lnSpc>
                <a:spcPct val="100000"/>
              </a:lnSpc>
              <a:spcBef>
                <a:spcPts val="0"/>
              </a:spcBef>
            </a:pPr>
            <a:r>
              <a:rPr lang="en-US" dirty="0" smtClean="0"/>
              <a:t>Optional cache (out-of-chip)</a:t>
            </a:r>
          </a:p>
          <a:p>
            <a:pPr>
              <a:lnSpc>
                <a:spcPct val="100000"/>
              </a:lnSpc>
              <a:spcBef>
                <a:spcPts val="0"/>
              </a:spcBef>
            </a:pPr>
            <a:endParaRPr lang="en-US" dirty="0" smtClean="0"/>
          </a:p>
          <a:p>
            <a:pPr marL="0" indent="0">
              <a:lnSpc>
                <a:spcPct val="100000"/>
              </a:lnSpc>
              <a:spcBef>
                <a:spcPts val="0"/>
              </a:spcBef>
              <a:buNone/>
            </a:pPr>
            <a:r>
              <a:rPr lang="en-US" b="1" dirty="0" smtClean="0"/>
              <a:t>80486 (1989)</a:t>
            </a:r>
          </a:p>
          <a:p>
            <a:pPr>
              <a:lnSpc>
                <a:spcPct val="100000"/>
              </a:lnSpc>
              <a:spcBef>
                <a:spcPts val="0"/>
              </a:spcBef>
            </a:pPr>
            <a:r>
              <a:rPr lang="en-US" dirty="0" smtClean="0"/>
              <a:t>On-chip cache, improved pipelining, integrated floating point unit</a:t>
            </a:r>
          </a:p>
          <a:p>
            <a:pPr>
              <a:lnSpc>
                <a:spcPct val="100000"/>
              </a:lnSpc>
              <a:spcBef>
                <a:spcPts val="0"/>
              </a:spcBef>
            </a:pPr>
            <a:r>
              <a:rPr lang="en-US" dirty="0" smtClean="0"/>
              <a:t>Clock speed: 20 to 66 MHz, 100 MHz</a:t>
            </a:r>
          </a:p>
          <a:p>
            <a:pPr>
              <a:lnSpc>
                <a:spcPct val="100000"/>
              </a:lnSpc>
              <a:spcBef>
                <a:spcPts val="0"/>
              </a:spcBef>
            </a:pPr>
            <a:r>
              <a:rPr lang="en-US" dirty="0" smtClean="0"/>
              <a:t>At 50 MHz: ~40 MIPS</a:t>
            </a:r>
            <a:endParaRPr lang="en-US" dirty="0"/>
          </a:p>
        </p:txBody>
      </p:sp>
      <p:pic>
        <p:nvPicPr>
          <p:cNvPr id="4" name="Picture 3"/>
          <p:cNvPicPr>
            <a:picLocks noChangeAspect="1"/>
          </p:cNvPicPr>
          <p:nvPr/>
        </p:nvPicPr>
        <p:blipFill rotWithShape="1">
          <a:blip r:embed="rId2"/>
          <a:srcRect l="12562" t="11763" r="12865" b="12589"/>
          <a:stretch/>
        </p:blipFill>
        <p:spPr>
          <a:xfrm>
            <a:off x="8658000" y="1825199"/>
            <a:ext cx="3229200" cy="3251469"/>
          </a:xfrm>
          <a:prstGeom prst="rect">
            <a:avLst/>
          </a:prstGeom>
        </p:spPr>
      </p:pic>
      <p:sp>
        <p:nvSpPr>
          <p:cNvPr id="5" name="Rectangle 4"/>
          <p:cNvSpPr/>
          <p:nvPr/>
        </p:nvSpPr>
        <p:spPr>
          <a:xfrm>
            <a:off x="838200" y="6519446"/>
            <a:ext cx="7704667" cy="338554"/>
          </a:xfrm>
          <a:prstGeom prst="rect">
            <a:avLst/>
          </a:prstGeom>
        </p:spPr>
        <p:txBody>
          <a:bodyPr wrap="square">
            <a:spAutoFit/>
          </a:bodyPr>
          <a:lstStyle/>
          <a:p>
            <a:r>
              <a:rPr lang="en-US" sz="1600" dirty="0"/>
              <a:t>https://</a:t>
            </a:r>
            <a:r>
              <a:rPr lang="en-US" sz="1600" dirty="0" err="1"/>
              <a:t>en.wikipedia.org</a:t>
            </a:r>
            <a:r>
              <a:rPr lang="en-US" sz="1600" dirty="0"/>
              <a:t>/wiki/Intel_80386#/media/File:KL_Intel_i386DX.jpg</a:t>
            </a:r>
          </a:p>
        </p:txBody>
      </p:sp>
      <p:sp>
        <p:nvSpPr>
          <p:cNvPr id="6" name="Slide Number Placeholder 5"/>
          <p:cNvSpPr>
            <a:spLocks noGrp="1"/>
          </p:cNvSpPr>
          <p:nvPr>
            <p:ph type="sldNum" sz="quarter" idx="12"/>
          </p:nvPr>
        </p:nvSpPr>
        <p:spPr/>
        <p:txBody>
          <a:bodyPr/>
          <a:lstStyle/>
          <a:p>
            <a:fld id="{D57F1E4F-1CFF-5643-939E-217C01CDF565}" type="slidenum">
              <a:rPr lang="en-US" smtClean="0"/>
              <a:pPr/>
              <a:t>7</a:t>
            </a:fld>
            <a:endParaRPr lang="en-US" dirty="0"/>
          </a:p>
        </p:txBody>
      </p:sp>
    </p:spTree>
    <p:extLst>
      <p:ext uri="{BB962C8B-B14F-4D97-AF65-F5344CB8AC3E}">
        <p14:creationId xmlns:p14="http://schemas.microsoft.com/office/powerpoint/2010/main" val="145465411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4093" y="0"/>
            <a:ext cx="6883814" cy="6858000"/>
          </a:xfrm>
          <a:prstGeom prst="rect">
            <a:avLst/>
          </a:prstGeom>
        </p:spPr>
      </p:pic>
      <p:sp>
        <p:nvSpPr>
          <p:cNvPr id="9" name="Slide Number Placeholder 8"/>
          <p:cNvSpPr>
            <a:spLocks noGrp="1"/>
          </p:cNvSpPr>
          <p:nvPr>
            <p:ph type="sldNum" sz="quarter" idx="12"/>
          </p:nvPr>
        </p:nvSpPr>
        <p:spPr/>
        <p:txBody>
          <a:bodyPr/>
          <a:lstStyle/>
          <a:p>
            <a:fld id="{D57F1E4F-1CFF-5643-939E-217C01CDF565}" type="slidenum">
              <a:rPr lang="en-US" smtClean="0"/>
              <a:pPr/>
              <a:t>70</a:t>
            </a:fld>
            <a:endParaRPr lang="en-US" dirty="0"/>
          </a:p>
        </p:txBody>
      </p:sp>
    </p:spTree>
    <p:extLst>
      <p:ext uri="{BB962C8B-B14F-4D97-AF65-F5344CB8AC3E}">
        <p14:creationId xmlns:p14="http://schemas.microsoft.com/office/powerpoint/2010/main" val="1360018342"/>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Disassembling: Workflow</a:t>
            </a:r>
            <a:endParaRPr lang="en-US" dirty="0"/>
          </a:p>
        </p:txBody>
      </p:sp>
      <p:sp>
        <p:nvSpPr>
          <p:cNvPr id="3" name="Content Placeholder 2"/>
          <p:cNvSpPr>
            <a:spLocks noGrp="1"/>
          </p:cNvSpPr>
          <p:nvPr>
            <p:ph idx="1"/>
          </p:nvPr>
        </p:nvSpPr>
        <p:spPr/>
        <p:txBody>
          <a:bodyPr/>
          <a:lstStyle/>
          <a:p>
            <a:pPr>
              <a:lnSpc>
                <a:spcPct val="100000"/>
              </a:lnSpc>
              <a:spcBef>
                <a:spcPts val="0"/>
              </a:spcBef>
            </a:pPr>
            <a:r>
              <a:rPr lang="en-US" dirty="0" smtClean="0"/>
              <a:t>Open graph for function</a:t>
            </a:r>
          </a:p>
          <a:p>
            <a:pPr>
              <a:lnSpc>
                <a:spcPct val="100000"/>
              </a:lnSpc>
              <a:spcBef>
                <a:spcPts val="0"/>
              </a:spcBef>
            </a:pPr>
            <a:r>
              <a:rPr lang="en-US" dirty="0" smtClean="0"/>
              <a:t>Make sure known names/definitions etc. are applied</a:t>
            </a:r>
          </a:p>
          <a:p>
            <a:pPr>
              <a:lnSpc>
                <a:spcPct val="100000"/>
              </a:lnSpc>
              <a:spcBef>
                <a:spcPts val="0"/>
              </a:spcBef>
            </a:pPr>
            <a:r>
              <a:rPr lang="en-US" dirty="0" smtClean="0"/>
              <a:t>Transcribe assembly into C-like pseudo-code</a:t>
            </a:r>
          </a:p>
          <a:p>
            <a:pPr>
              <a:lnSpc>
                <a:spcPct val="100000"/>
              </a:lnSpc>
              <a:spcBef>
                <a:spcPts val="0"/>
              </a:spcBef>
            </a:pPr>
            <a:r>
              <a:rPr lang="en-US" dirty="0" smtClean="0"/>
              <a:t>Simplify pseudo-code, identify underlying logic</a:t>
            </a:r>
          </a:p>
          <a:p>
            <a:pPr>
              <a:lnSpc>
                <a:spcPct val="100000"/>
              </a:lnSpc>
              <a:spcBef>
                <a:spcPts val="0"/>
              </a:spcBef>
            </a:pPr>
            <a:r>
              <a:rPr lang="en-US" dirty="0" smtClean="0"/>
              <a:t>C++ implementation</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71</a:t>
            </a:fld>
            <a:endParaRPr lang="en-US" dirty="0"/>
          </a:p>
        </p:txBody>
      </p:sp>
    </p:spTree>
    <p:extLst>
      <p:ext uri="{BB962C8B-B14F-4D97-AF65-F5344CB8AC3E}">
        <p14:creationId xmlns:p14="http://schemas.microsoft.com/office/powerpoint/2010/main" val="12335326"/>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999" y="0"/>
            <a:ext cx="7106736" cy="6858000"/>
          </a:xfrm>
          <a:prstGeom prst="rect">
            <a:avLst/>
          </a:prstGeom>
        </p:spPr>
      </p:pic>
      <p:sp>
        <p:nvSpPr>
          <p:cNvPr id="4" name="Slide Number Placeholder 3"/>
          <p:cNvSpPr>
            <a:spLocks noGrp="1"/>
          </p:cNvSpPr>
          <p:nvPr>
            <p:ph type="sldNum" sz="quarter" idx="12"/>
          </p:nvPr>
        </p:nvSpPr>
        <p:spPr/>
        <p:txBody>
          <a:bodyPr/>
          <a:lstStyle/>
          <a:p>
            <a:fld id="{D57F1E4F-1CFF-5643-939E-217C01CDF565}" type="slidenum">
              <a:rPr lang="en-US" smtClean="0"/>
              <a:pPr/>
              <a:t>72</a:t>
            </a:fld>
            <a:endParaRPr lang="en-US" dirty="0"/>
          </a:p>
        </p:txBody>
      </p:sp>
      <p:sp>
        <p:nvSpPr>
          <p:cNvPr id="6" name="Rectangle 5"/>
          <p:cNvSpPr/>
          <p:nvPr/>
        </p:nvSpPr>
        <p:spPr>
          <a:xfrm>
            <a:off x="7594601" y="1348037"/>
            <a:ext cx="4102100" cy="4524315"/>
          </a:xfrm>
          <a:prstGeom prst="rect">
            <a:avLst/>
          </a:prstGeom>
          <a:solidFill>
            <a:srgbClr val="293134"/>
          </a:solidFill>
        </p:spPr>
        <p:txBody>
          <a:bodyPr wrap="square">
            <a:spAutoFit/>
          </a:bodyPr>
          <a:lstStyle/>
          <a:p>
            <a:r>
              <a:rPr lang="de-DE" dirty="0" err="1">
                <a:solidFill>
                  <a:srgbClr val="678CB1"/>
                </a:solidFill>
                <a:highlight>
                  <a:srgbClr val="293134"/>
                </a:highlight>
                <a:latin typeface="Consolas" panose="020B0609020204030204" pitchFamily="49" charset="0"/>
                <a:cs typeface="Consolas" panose="020B0609020204030204" pitchFamily="49" charset="0"/>
              </a:rPr>
              <a:t>const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678CB1"/>
                </a:solidFill>
                <a:highlight>
                  <a:srgbClr val="293134"/>
                </a:highlight>
                <a:latin typeface="Consolas" panose="020B0609020204030204" pitchFamily="49" charset="0"/>
                <a:cs typeface="Consolas" panose="020B0609020204030204" pitchFamily="49" charset="0"/>
              </a:rPr>
              <a:t>int</a:t>
            </a:r>
            <a:r>
              <a:rPr lang="de-DE" dirty="0">
                <a:solidFill>
                  <a:srgbClr val="E0E2E4"/>
                </a:solidFill>
                <a:highlight>
                  <a:srgbClr val="293134"/>
                </a:highlight>
                <a:latin typeface="Consolas" panose="020B0609020204030204" pitchFamily="49" charset="0"/>
                <a:cs typeface="Consolas" panose="020B0609020204030204" pitchFamily="49" charset="0"/>
              </a:rPr>
              <a:t> UP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b="1" dirty="0" err="1">
                <a:solidFill>
                  <a:srgbClr val="93C763"/>
                </a:solidFill>
                <a:highlight>
                  <a:srgbClr val="293134"/>
                </a:highlight>
                <a:latin typeface="Consolas" panose="020B0609020204030204" pitchFamily="49" charset="0"/>
                <a:cs typeface="Consolas" panose="020B0609020204030204" pitchFamily="49" charset="0"/>
              </a:rPr>
              <a:t>if</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a:solidFill>
                  <a:srgbClr val="E0E2E4"/>
                </a:solidFill>
                <a:highlight>
                  <a:srgbClr val="293134"/>
                </a:highlight>
                <a:latin typeface="Consolas" panose="020B0609020204030204" pitchFamily="49" charset="0"/>
                <a:cs typeface="Consolas" panose="020B0609020204030204" pitchFamily="49" charset="0"/>
              </a:rPr>
              <a:t>field_12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if</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anim_frame</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y_pos</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b="1" dirty="0" err="1">
                <a:solidFill>
                  <a:srgbClr val="93C763"/>
                </a:solidFill>
                <a:highlight>
                  <a:srgbClr val="293134"/>
                </a:highlight>
                <a:latin typeface="Consolas" panose="020B0609020204030204" pitchFamily="49" charset="0"/>
                <a:cs typeface="Consolas" panose="020B0609020204030204" pitchFamily="49" charset="0"/>
              </a:rPr>
              <a:t>if</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err="1">
                <a:solidFill>
                  <a:srgbClr val="E0E2E4"/>
                </a:solidFill>
                <a:highlight>
                  <a:srgbClr val="293134"/>
                </a:highlight>
                <a:latin typeface="Consolas" panose="020B0609020204030204" pitchFamily="49" charset="0"/>
                <a:cs typeface="Consolas" panose="020B0609020204030204" pitchFamily="49" charset="0"/>
              </a:rPr>
              <a:t>has_world_collision</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UP</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actor_id</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smtClean="0">
                <a:solidFill>
                  <a:srgbClr val="E0E2E4"/>
                </a:solidFill>
                <a:highlight>
                  <a:srgbClr val="293134"/>
                </a:highlight>
                <a:latin typeface="Consolas" panose="020B0609020204030204" pitchFamily="49" charset="0"/>
                <a:cs typeface="Consolas" panose="020B0609020204030204" pitchFamily="49" charset="0"/>
              </a:rPr>
              <a:t>anim_frame</a:t>
            </a:r>
            <a:r>
              <a:rPr lang="de-DE" dirty="0" smtClean="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x_pos</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err="1">
                <a:solidFill>
                  <a:srgbClr val="E0E2E4"/>
                </a:solidFill>
                <a:highlight>
                  <a:srgbClr val="293134"/>
                </a:highlight>
                <a:latin typeface="Consolas" panose="020B0609020204030204" pitchFamily="49" charset="0"/>
                <a:cs typeface="Consolas" panose="020B0609020204030204" pitchFamily="49" charset="0"/>
              </a:rPr>
              <a:t>state</a:t>
            </a:r>
            <a:r>
              <a:rPr lang="de-DE" dirty="0">
                <a:solidFill>
                  <a:srgbClr val="E8E2B7"/>
                </a:solidFill>
                <a:highlight>
                  <a:srgbClr val="293134"/>
                </a:highlight>
                <a:latin typeface="Consolas" panose="020B0609020204030204" pitchFamily="49" charset="0"/>
                <a:cs typeface="Consolas" panose="020B0609020204030204" pitchFamily="49" charset="0"/>
              </a:rPr>
              <a:t>-&gt;</a:t>
            </a:r>
            <a:r>
              <a:rPr lang="de-DE" dirty="0" err="1">
                <a:solidFill>
                  <a:srgbClr val="E0E2E4"/>
                </a:solidFill>
                <a:highlight>
                  <a:srgbClr val="293134"/>
                </a:highlight>
                <a:latin typeface="Consolas" panose="020B0609020204030204" pitchFamily="49" charset="0"/>
                <a:cs typeface="Consolas" panose="020B0609020204030204" pitchFamily="49" charset="0"/>
              </a:rPr>
              <a:t>y_pos</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66747B"/>
                </a:solidFill>
                <a:highlight>
                  <a:srgbClr val="293134"/>
                </a:highlight>
                <a:latin typeface="Consolas" panose="020B0609020204030204" pitchFamily="49" charset="0"/>
                <a:cs typeface="Consolas" panose="020B0609020204030204" pitchFamily="49" charset="0"/>
              </a:rPr>
              <a:t>// ...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16139397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through video captures</a:t>
            </a:r>
            <a:endParaRPr lang="en-US" dirty="0"/>
          </a:p>
        </p:txBody>
      </p:sp>
      <p:sp>
        <p:nvSpPr>
          <p:cNvPr id="4" name="Rectangle 3"/>
          <p:cNvSpPr/>
          <p:nvPr/>
        </p:nvSpPr>
        <p:spPr>
          <a:xfrm>
            <a:off x="0" y="6160218"/>
            <a:ext cx="6683829" cy="584775"/>
          </a:xfrm>
          <a:prstGeom prst="rect">
            <a:avLst/>
          </a:prstGeom>
        </p:spPr>
        <p:txBody>
          <a:bodyPr wrap="square">
            <a:spAutoFit/>
          </a:bodyPr>
          <a:lstStyle/>
          <a:p>
            <a:r>
              <a:rPr lang="en-US" sz="1600" dirty="0"/>
              <a:t>https://</a:t>
            </a:r>
            <a:r>
              <a:rPr lang="en-US" sz="1600" dirty="0" err="1" smtClean="0"/>
              <a:t>upload.wikimedia.org</a:t>
            </a:r>
            <a:r>
              <a:rPr lang="en-US" sz="1600" dirty="0" smtClean="0"/>
              <a:t>/</a:t>
            </a:r>
            <a:r>
              <a:rPr lang="en-US" sz="1600" dirty="0" err="1" smtClean="0"/>
              <a:t>wikipedia</a:t>
            </a:r>
            <a:r>
              <a:rPr lang="en-US" sz="1600" dirty="0" smtClean="0"/>
              <a:t>/commons/d/</a:t>
            </a:r>
            <a:r>
              <a:rPr lang="en-US" sz="1600" dirty="0" err="1" smtClean="0"/>
              <a:t>dd</a:t>
            </a:r>
            <a:r>
              <a:rPr lang="en-US" sz="1600" dirty="0" smtClean="0"/>
              <a:t>/</a:t>
            </a:r>
            <a:r>
              <a:rPr lang="en-US" sz="1600" dirty="0" err="1" smtClean="0"/>
              <a:t>DOSBox_icon.png</a:t>
            </a:r>
            <a:endParaRPr lang="en-US" sz="1600" dirty="0" smtClean="0"/>
          </a:p>
          <a:p>
            <a:r>
              <a:rPr lang="en-US" sz="1600" dirty="0"/>
              <a:t>https://</a:t>
            </a:r>
            <a:r>
              <a:rPr lang="en-US" sz="1600" dirty="0" err="1"/>
              <a:t>openclipart.org</a:t>
            </a:r>
            <a:r>
              <a:rPr lang="en-US" sz="1600" dirty="0"/>
              <a:t>/detail/29273/movie-reel</a:t>
            </a:r>
          </a:p>
        </p:txBody>
      </p:sp>
      <p:pic>
        <p:nvPicPr>
          <p:cNvPr id="5" name="Picture 4"/>
          <p:cNvPicPr>
            <a:picLocks noChangeAspect="1"/>
          </p:cNvPicPr>
          <p:nvPr/>
        </p:nvPicPr>
        <p:blipFill>
          <a:blip r:embed="rId3"/>
          <a:stretch>
            <a:fillRect/>
          </a:stretch>
        </p:blipFill>
        <p:spPr>
          <a:xfrm>
            <a:off x="838200" y="1690688"/>
            <a:ext cx="2197100" cy="2197100"/>
          </a:xfrm>
          <a:prstGeom prst="rect">
            <a:avLst/>
          </a:prstGeom>
        </p:spPr>
      </p:pic>
      <p:sp>
        <p:nvSpPr>
          <p:cNvPr id="6" name="Right Arrow 5"/>
          <p:cNvSpPr/>
          <p:nvPr/>
        </p:nvSpPr>
        <p:spPr>
          <a:xfrm>
            <a:off x="3472546" y="2389020"/>
            <a:ext cx="978408" cy="800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p:cNvPicPr>
            <a:picLocks noChangeAspect="1"/>
          </p:cNvPicPr>
          <p:nvPr/>
        </p:nvPicPr>
        <p:blipFill>
          <a:blip r:embed="rId4"/>
          <a:stretch>
            <a:fillRect/>
          </a:stretch>
        </p:blipFill>
        <p:spPr>
          <a:xfrm>
            <a:off x="4626936" y="1589093"/>
            <a:ext cx="2726871" cy="2726871"/>
          </a:xfrm>
          <a:prstGeom prst="rect">
            <a:avLst/>
          </a:prstGeom>
        </p:spPr>
      </p:pic>
      <p:sp>
        <p:nvSpPr>
          <p:cNvPr id="8" name="Right Arrow 7"/>
          <p:cNvSpPr/>
          <p:nvPr/>
        </p:nvSpPr>
        <p:spPr>
          <a:xfrm>
            <a:off x="7435452" y="2389020"/>
            <a:ext cx="978408" cy="80043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p:cNvSpPr/>
          <p:nvPr/>
        </p:nvSpPr>
        <p:spPr>
          <a:xfrm>
            <a:off x="8735780" y="2356362"/>
            <a:ext cx="914400" cy="914400"/>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9816190" y="2356362"/>
            <a:ext cx="914400" cy="914400"/>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p:cNvSpPr/>
          <p:nvPr/>
        </p:nvSpPr>
        <p:spPr>
          <a:xfrm>
            <a:off x="10896600" y="2356362"/>
            <a:ext cx="914400" cy="914400"/>
          </a:xfrm>
          <a:prstGeom prst="rect">
            <a:avLst/>
          </a:prstGeom>
          <a:solidFill>
            <a:schemeClr val="accent3"/>
          </a:solidFill>
          <a:ln>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2481943" y="4833251"/>
            <a:ext cx="7661072" cy="461665"/>
          </a:xfrm>
          <a:prstGeom prst="rect">
            <a:avLst/>
          </a:prstGeom>
          <a:noFill/>
        </p:spPr>
        <p:txBody>
          <a:bodyPr wrap="none" rtlCol="0">
            <a:spAutoFit/>
          </a:bodyPr>
          <a:lstStyle/>
          <a:p>
            <a:r>
              <a:rPr lang="en-US" sz="2400" dirty="0" err="1">
                <a:latin typeface="Consolas" charset="0"/>
                <a:ea typeface="Consolas" charset="0"/>
                <a:cs typeface="Consolas" charset="0"/>
              </a:rPr>
              <a:t>f</a:t>
            </a:r>
            <a:r>
              <a:rPr lang="en-US" sz="2400" dirty="0" err="1" smtClean="0">
                <a:latin typeface="Consolas" charset="0"/>
                <a:ea typeface="Consolas" charset="0"/>
                <a:cs typeface="Consolas" charset="0"/>
              </a:rPr>
              <a:t>fmpeg</a:t>
            </a:r>
            <a:r>
              <a:rPr lang="en-US" sz="2400" dirty="0" smtClean="0">
                <a:latin typeface="Consolas" charset="0"/>
                <a:ea typeface="Consolas" charset="0"/>
                <a:cs typeface="Consolas" charset="0"/>
              </a:rPr>
              <a:t> -</a:t>
            </a:r>
            <a:r>
              <a:rPr lang="en-US" sz="2400" dirty="0" err="1" smtClean="0">
                <a:latin typeface="Consolas" charset="0"/>
                <a:ea typeface="Consolas" charset="0"/>
                <a:cs typeface="Consolas" charset="0"/>
              </a:rPr>
              <a:t>i</a:t>
            </a:r>
            <a:r>
              <a:rPr lang="en-US" sz="2400" dirty="0" smtClean="0">
                <a:latin typeface="Consolas" charset="0"/>
                <a:ea typeface="Consolas" charset="0"/>
                <a:cs typeface="Consolas" charset="0"/>
              </a:rPr>
              <a:t> nukem2_051.avi -r 17.5 f%000d.png </a:t>
            </a:r>
            <a:endParaRPr lang="en-US" sz="2400" dirty="0">
              <a:latin typeface="Consolas" charset="0"/>
              <a:ea typeface="Consolas" charset="0"/>
              <a:cs typeface="Consolas" charset="0"/>
            </a:endParaRPr>
          </a:p>
        </p:txBody>
      </p:sp>
      <p:sp>
        <p:nvSpPr>
          <p:cNvPr id="13" name="Slide Number Placeholder 12"/>
          <p:cNvSpPr>
            <a:spLocks noGrp="1"/>
          </p:cNvSpPr>
          <p:nvPr>
            <p:ph type="sldNum" sz="quarter" idx="12"/>
          </p:nvPr>
        </p:nvSpPr>
        <p:spPr/>
        <p:txBody>
          <a:bodyPr/>
          <a:lstStyle/>
          <a:p>
            <a:fld id="{D57F1E4F-1CFF-5643-939E-217C01CDF565}" type="slidenum">
              <a:rPr lang="en-US" smtClean="0"/>
              <a:pPr/>
              <a:t>73</a:t>
            </a:fld>
            <a:endParaRPr lang="en-US" dirty="0"/>
          </a:p>
        </p:txBody>
      </p:sp>
    </p:spTree>
    <p:extLst>
      <p:ext uri="{BB962C8B-B14F-4D97-AF65-F5344CB8AC3E}">
        <p14:creationId xmlns:p14="http://schemas.microsoft.com/office/powerpoint/2010/main" val="2097255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fade">
                                      <p:cBhvr>
                                        <p:cTn id="18" dur="500"/>
                                        <p:tgtEl>
                                          <p:spTgt spid="9"/>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fade">
                                      <p:cBhvr>
                                        <p:cTn id="21" dur="500"/>
                                        <p:tgtEl>
                                          <p:spTgt spid="10"/>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1"/>
                                        </p:tgtEl>
                                        <p:attrNameLst>
                                          <p:attrName>style.visibility</p:attrName>
                                        </p:attrNameLst>
                                      </p:cBhvr>
                                      <p:to>
                                        <p:strVal val="visible"/>
                                      </p:to>
                                    </p:set>
                                    <p:animEffect transition="in" filter="fade">
                                      <p:cBhvr>
                                        <p:cTn id="24" dur="500"/>
                                        <p:tgtEl>
                                          <p:spTgt spid="11"/>
                                        </p:tgtEl>
                                      </p:cBhvr>
                                    </p:animEffect>
                                  </p:childTnLst>
                                </p:cTn>
                              </p:par>
                              <p:par>
                                <p:cTn id="25" presetID="10" presetClass="entr" presetSubtype="0" fill="hold" grpId="0" nodeType="with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8" grpId="0" animBg="1"/>
      <p:bldP spid="9" grpId="0" animBg="1"/>
      <p:bldP spid="10" grpId="0" animBg="1"/>
      <p:bldP spid="11" grpId="0" animBg="1"/>
      <p:bldP spid="12"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Stepping through video captures</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l="46788" t="35087" r="17411" b="30714"/>
          <a:stretch/>
        </p:blipFill>
        <p:spPr>
          <a:xfrm>
            <a:off x="1061357" y="1707017"/>
            <a:ext cx="4159166" cy="2483061"/>
          </a:xfr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46250" t="35087" r="17590" b="30714"/>
          <a:stretch/>
        </p:blipFill>
        <p:spPr>
          <a:xfrm>
            <a:off x="5763985" y="1674360"/>
            <a:ext cx="4200897" cy="2483061"/>
          </a:xfrm>
          <a:prstGeom prst="rect">
            <a:avLst/>
          </a:prstGeom>
        </p:spPr>
      </p:pic>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l="46942" t="37341" r="18170" b="31357"/>
          <a:stretch/>
        </p:blipFill>
        <p:spPr>
          <a:xfrm>
            <a:off x="3624942" y="4402354"/>
            <a:ext cx="4053033" cy="2272735"/>
          </a:xfrm>
          <a:prstGeom prst="rect">
            <a:avLst/>
          </a:prstGeom>
        </p:spPr>
      </p:pic>
      <p:sp>
        <p:nvSpPr>
          <p:cNvPr id="7" name="Slide Number Placeholder 6"/>
          <p:cNvSpPr>
            <a:spLocks noGrp="1"/>
          </p:cNvSpPr>
          <p:nvPr>
            <p:ph type="sldNum" sz="quarter" idx="12"/>
          </p:nvPr>
        </p:nvSpPr>
        <p:spPr/>
        <p:txBody>
          <a:bodyPr/>
          <a:lstStyle/>
          <a:p>
            <a:fld id="{D57F1E4F-1CFF-5643-939E-217C01CDF565}" type="slidenum">
              <a:rPr lang="en-US" smtClean="0"/>
              <a:pPr/>
              <a:t>74</a:t>
            </a:fld>
            <a:endParaRPr lang="en-US" dirty="0"/>
          </a:p>
        </p:txBody>
      </p:sp>
    </p:spTree>
    <p:extLst>
      <p:ext uri="{BB962C8B-B14F-4D97-AF65-F5344CB8AC3E}">
        <p14:creationId xmlns:p14="http://schemas.microsoft.com/office/powerpoint/2010/main" val="1193138701"/>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Funny hacks and trivia</a:t>
            </a:r>
            <a:endParaRPr lang="en-US" dirty="0"/>
          </a:p>
        </p:txBody>
      </p:sp>
    </p:spTree>
    <p:extLst>
      <p:ext uri="{BB962C8B-B14F-4D97-AF65-F5344CB8AC3E}">
        <p14:creationId xmlns:p14="http://schemas.microsoft.com/office/powerpoint/2010/main" val="686374996"/>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 so random) random numbers</a:t>
            </a: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76</a:t>
            </a:fld>
            <a:endParaRPr lang="en-US" dirty="0"/>
          </a:p>
        </p:txBody>
      </p:sp>
      <p:sp>
        <p:nvSpPr>
          <p:cNvPr id="6" name="Rectangle 5"/>
          <p:cNvSpPr/>
          <p:nvPr/>
        </p:nvSpPr>
        <p:spPr>
          <a:xfrm>
            <a:off x="914400" y="1826736"/>
            <a:ext cx="7861300" cy="1938992"/>
          </a:xfrm>
          <a:prstGeom prst="rect">
            <a:avLst/>
          </a:prstGeom>
          <a:solidFill>
            <a:srgbClr val="293134"/>
          </a:solidFill>
        </p:spPr>
        <p:txBody>
          <a:bodyPr wrap="square">
            <a:spAutoFit/>
          </a:bodyPr>
          <a:lstStyle/>
          <a:p>
            <a:r>
              <a:rPr lang="de-DE" sz="2400" dirty="0" err="1">
                <a:solidFill>
                  <a:srgbClr val="678CB1"/>
                </a:solidFill>
                <a:highlight>
                  <a:srgbClr val="293134"/>
                </a:highlight>
                <a:latin typeface="Consolas" panose="020B0609020204030204" pitchFamily="49" charset="0"/>
                <a:cs typeface="Consolas" panose="020B0609020204030204" pitchFamily="49" charset="0"/>
              </a:rPr>
              <a:t>int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E0E2E4"/>
                </a:solidFill>
                <a:highlight>
                  <a:srgbClr val="293134"/>
                </a:highlight>
                <a:latin typeface="Consolas" panose="020B0609020204030204" pitchFamily="49" charset="0"/>
                <a:cs typeface="Consolas" panose="020B0609020204030204" pitchFamily="49" charset="0"/>
              </a:rPr>
              <a:t>random_number</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err="1">
                <a:solidFill>
                  <a:srgbClr val="678CB1"/>
                </a:solidFill>
                <a:highlight>
                  <a:srgbClr val="293134"/>
                </a:highlight>
                <a:latin typeface="Consolas" panose="020B0609020204030204" pitchFamily="49" charset="0"/>
                <a:cs typeface="Consolas" panose="020B0609020204030204" pitchFamily="49" charset="0"/>
              </a:rPr>
              <a:t>static</a:t>
            </a:r>
            <a:r>
              <a:rPr lang="de-DE" sz="2400" dirty="0">
                <a:solidFill>
                  <a:srgbClr val="E0E2E4"/>
                </a:solidFill>
                <a:highlight>
                  <a:srgbClr val="293134"/>
                </a:highlight>
                <a:latin typeface="Consolas" panose="020B0609020204030204" pitchFamily="49" charset="0"/>
                <a:cs typeface="Consolas" panose="020B0609020204030204" pitchFamily="49" charset="0"/>
              </a:rPr>
              <a:t> uint8_t </a:t>
            </a:r>
            <a:r>
              <a:rPr lang="de-DE" sz="2400" dirty="0" err="1">
                <a:solidFill>
                  <a:srgbClr val="E0E2E4"/>
                </a:solidFill>
                <a:highlight>
                  <a:srgbClr val="293134"/>
                </a:highlight>
                <a:latin typeface="Consolas" panose="020B0609020204030204" pitchFamily="49" charset="0"/>
                <a:cs typeface="Consolas" panose="020B0609020204030204" pitchFamily="49" charset="0"/>
              </a:rPr>
              <a:t>index</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FFCD22"/>
                </a:solidFill>
                <a:highlight>
                  <a:srgbClr val="293134"/>
                </a:highlight>
                <a:latin typeface="Consolas" panose="020B0609020204030204" pitchFamily="49" charset="0"/>
                <a:cs typeface="Consolas" panose="020B0609020204030204" pitchFamily="49" charset="0"/>
              </a:rPr>
              <a:t>0</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index</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0E2E4"/>
                </a:solidFill>
                <a:highlight>
                  <a:srgbClr val="293134"/>
                </a:highlight>
                <a:latin typeface="Consolas" panose="020B0609020204030204" pitchFamily="49" charset="0"/>
                <a:cs typeface="Consolas" panose="020B0609020204030204" pitchFamily="49" charset="0"/>
              </a:rPr>
              <a:t>  </a:t>
            </a:r>
            <a:r>
              <a:rPr lang="de-DE" sz="2400" b="1" dirty="0" err="1">
                <a:solidFill>
                  <a:srgbClr val="93C763"/>
                </a:solidFill>
                <a:highlight>
                  <a:srgbClr val="293134"/>
                </a:highlight>
                <a:latin typeface="Consolas" panose="020B0609020204030204" pitchFamily="49" charset="0"/>
                <a:cs typeface="Consolas" panose="020B0609020204030204" pitchFamily="49" charset="0"/>
              </a:rPr>
              <a:t>return</a:t>
            </a:r>
            <a:r>
              <a:rPr lang="de-DE" sz="2400" dirty="0">
                <a:solidFill>
                  <a:srgbClr val="E0E2E4"/>
                </a:solidFill>
                <a:highlight>
                  <a:srgbClr val="293134"/>
                </a:highlight>
                <a:latin typeface="Consolas" panose="020B0609020204030204" pitchFamily="49" charset="0"/>
                <a:cs typeface="Consolas" panose="020B0609020204030204" pitchFamily="49" charset="0"/>
              </a:rPr>
              <a:t> RANDOM_NUMBER_TABLE</a:t>
            </a:r>
            <a:r>
              <a:rPr lang="de-DE" sz="2400" dirty="0">
                <a:solidFill>
                  <a:srgbClr val="E8E2B7"/>
                </a:solidFill>
                <a:highlight>
                  <a:srgbClr val="293134"/>
                </a:highlight>
                <a:latin typeface="Consolas" panose="020B0609020204030204" pitchFamily="49" charset="0"/>
                <a:cs typeface="Consolas" panose="020B0609020204030204" pitchFamily="49" charset="0"/>
              </a:rPr>
              <a:t>[</a:t>
            </a:r>
            <a:r>
              <a:rPr lang="de-DE" sz="2400" dirty="0" err="1">
                <a:solidFill>
                  <a:srgbClr val="E0E2E4"/>
                </a:solidFill>
                <a:highlight>
                  <a:srgbClr val="293134"/>
                </a:highlight>
                <a:latin typeface="Consolas" panose="020B0609020204030204" pitchFamily="49" charset="0"/>
                <a:cs typeface="Consolas" panose="020B0609020204030204" pitchFamily="49" charset="0"/>
              </a:rPr>
              <a:t>index</a:t>
            </a:r>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a:p>
            <a:r>
              <a:rPr lang="de-DE" sz="2400" dirty="0">
                <a:solidFill>
                  <a:srgbClr val="E8E2B7"/>
                </a:solidFill>
                <a:highlight>
                  <a:srgbClr val="293134"/>
                </a:highlight>
                <a:latin typeface="Consolas" panose="020B0609020204030204" pitchFamily="49" charset="0"/>
                <a:cs typeface="Consolas" panose="020B0609020204030204" pitchFamily="49" charset="0"/>
              </a:rPr>
              <a:t>}</a:t>
            </a:r>
            <a:endParaRPr lang="de-DE" sz="2400" dirty="0">
              <a:solidFill>
                <a:srgbClr val="E0E2E4"/>
              </a:solidFill>
              <a:highlight>
                <a:srgbClr val="293134"/>
              </a:highlight>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89309748"/>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838200" y="1827401"/>
            <a:ext cx="10858500" cy="4801314"/>
          </a:xfrm>
          <a:prstGeom prst="rect">
            <a:avLst/>
          </a:prstGeom>
          <a:solidFill>
            <a:srgbClr val="293134"/>
          </a:solidFill>
        </p:spPr>
        <p:txBody>
          <a:bodyPr wrap="square">
            <a:spAutoFit/>
          </a:bodyPr>
          <a:lstStyle/>
          <a:p>
            <a:r>
              <a:rPr lang="en-US" dirty="0" err="1">
                <a:solidFill>
                  <a:srgbClr val="678CB1"/>
                </a:solidFill>
                <a:highlight>
                  <a:srgbClr val="293134"/>
                </a:highlight>
                <a:latin typeface="Consolas" panose="020B0609020204030204" pitchFamily="49" charset="0"/>
                <a:cs typeface="Consolas" panose="020B0609020204030204" pitchFamily="49" charset="0"/>
              </a:rPr>
              <a:t>const</a:t>
            </a:r>
            <a:r>
              <a:rPr lang="en-US" dirty="0">
                <a:solidFill>
                  <a:srgbClr val="E0E2E4"/>
                </a:solidFill>
                <a:highlight>
                  <a:srgbClr val="293134"/>
                </a:highlight>
                <a:latin typeface="Consolas" panose="020B0609020204030204" pitchFamily="49" charset="0"/>
                <a:cs typeface="Consolas" panose="020B0609020204030204" pitchFamily="49" charset="0"/>
              </a:rPr>
              <a:t> </a:t>
            </a:r>
            <a:r>
              <a:rPr lang="en-US" dirty="0" err="1">
                <a:solidFill>
                  <a:srgbClr val="E0E2E4"/>
                </a:solidFill>
                <a:highlight>
                  <a:srgbClr val="293134"/>
                </a:highlight>
                <a:latin typeface="Consolas" panose="020B0609020204030204" pitchFamily="49" charset="0"/>
                <a:cs typeface="Consolas" panose="020B0609020204030204" pitchFamily="49" charset="0"/>
              </a:rPr>
              <a:t>std</a:t>
            </a:r>
            <a:r>
              <a:rPr lang="en-US" dirty="0">
                <a:solidFill>
                  <a:srgbClr val="E8E2B7"/>
                </a:solidFill>
                <a:highlight>
                  <a:srgbClr val="293134"/>
                </a:highlight>
                <a:latin typeface="Consolas" panose="020B0609020204030204" pitchFamily="49" charset="0"/>
                <a:cs typeface="Consolas" panose="020B0609020204030204" pitchFamily="49" charset="0"/>
              </a:rPr>
              <a:t>::</a:t>
            </a:r>
            <a:r>
              <a:rPr lang="en-US" dirty="0">
                <a:solidFill>
                  <a:srgbClr val="E0E2E4"/>
                </a:solidFill>
                <a:highlight>
                  <a:srgbClr val="293134"/>
                </a:highlight>
                <a:latin typeface="Consolas" panose="020B0609020204030204" pitchFamily="49" charset="0"/>
                <a:cs typeface="Consolas" panose="020B0609020204030204" pitchFamily="49" charset="0"/>
              </a:rPr>
              <a:t>array</a:t>
            </a:r>
            <a:r>
              <a:rPr lang="en-US" dirty="0">
                <a:solidFill>
                  <a:srgbClr val="E8E2B7"/>
                </a:solidFill>
                <a:highlight>
                  <a:srgbClr val="293134"/>
                </a:highlight>
                <a:latin typeface="Consolas" panose="020B0609020204030204" pitchFamily="49" charset="0"/>
                <a:cs typeface="Consolas" panose="020B0609020204030204" pitchFamily="49" charset="0"/>
              </a:rPr>
              <a:t>&lt;</a:t>
            </a:r>
            <a:r>
              <a:rPr lang="en-US" dirty="0" err="1">
                <a:solidFill>
                  <a:srgbClr val="678CB1"/>
                </a:solidFill>
                <a:highlight>
                  <a:srgbClr val="293134"/>
                </a:highlight>
                <a:latin typeface="Consolas" panose="020B0609020204030204" pitchFamily="49" charset="0"/>
                <a:cs typeface="Consolas" panose="020B0609020204030204" pitchFamily="49" charset="0"/>
              </a:rPr>
              <a:t>int</a:t>
            </a:r>
            <a:r>
              <a:rPr lang="en-US" dirty="0">
                <a:solidFill>
                  <a:srgbClr val="E8E2B7"/>
                </a:solidFill>
                <a:highlight>
                  <a:srgbClr val="293134"/>
                </a:highlight>
                <a:latin typeface="Consolas" panose="020B0609020204030204" pitchFamily="49" charset="0"/>
                <a:cs typeface="Consolas" panose="020B0609020204030204" pitchFamily="49" charset="0"/>
              </a:rPr>
              <a:t>,</a:t>
            </a:r>
            <a:r>
              <a:rPr lang="en-US" dirty="0">
                <a:solidFill>
                  <a:srgbClr val="E0E2E4"/>
                </a:solidFill>
                <a:highlight>
                  <a:srgbClr val="293134"/>
                </a:highlight>
                <a:latin typeface="Consolas" panose="020B0609020204030204" pitchFamily="49" charset="0"/>
                <a:cs typeface="Consolas" panose="020B0609020204030204" pitchFamily="49" charset="0"/>
              </a:rPr>
              <a:t> </a:t>
            </a:r>
            <a:r>
              <a:rPr lang="en-US" dirty="0">
                <a:solidFill>
                  <a:srgbClr val="FFCD22"/>
                </a:solidFill>
                <a:highlight>
                  <a:srgbClr val="293134"/>
                </a:highlight>
                <a:latin typeface="Consolas" panose="020B0609020204030204" pitchFamily="49" charset="0"/>
                <a:cs typeface="Consolas" panose="020B0609020204030204" pitchFamily="49" charset="0"/>
              </a:rPr>
              <a:t>256</a:t>
            </a:r>
            <a:r>
              <a:rPr lang="en-US" dirty="0">
                <a:solidFill>
                  <a:srgbClr val="E8E2B7"/>
                </a:solidFill>
                <a:highlight>
                  <a:srgbClr val="293134"/>
                </a:highlight>
                <a:latin typeface="Consolas" panose="020B0609020204030204" pitchFamily="49" charset="0"/>
                <a:cs typeface="Consolas" panose="020B0609020204030204" pitchFamily="49" charset="0"/>
              </a:rPr>
              <a:t>&gt;</a:t>
            </a:r>
            <a:r>
              <a:rPr lang="en-US" dirty="0">
                <a:solidFill>
                  <a:srgbClr val="E0E2E4"/>
                </a:solidFill>
                <a:highlight>
                  <a:srgbClr val="293134"/>
                </a:highlight>
                <a:latin typeface="Consolas" panose="020B0609020204030204" pitchFamily="49" charset="0"/>
                <a:cs typeface="Consolas" panose="020B0609020204030204" pitchFamily="49" charset="0"/>
              </a:rPr>
              <a:t> RANDOM_NUMBER_TABLE</a:t>
            </a:r>
            <a:r>
              <a:rPr lang="en-US" dirty="0">
                <a:solidFill>
                  <a:srgbClr val="E8E2B7"/>
                </a:solidFill>
                <a:highlight>
                  <a:srgbClr val="293134"/>
                </a:highlight>
                <a:latin typeface="Consolas" panose="020B0609020204030204" pitchFamily="49" charset="0"/>
                <a:cs typeface="Consolas" panose="020B0609020204030204" pitchFamily="49" charset="0"/>
              </a:rPr>
              <a:t>{</a:t>
            </a:r>
            <a:endParaRPr lang="en-US"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47</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181</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80</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239</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45</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194</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251</a:t>
            </a:r>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52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76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221</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212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106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p>
          <a:p>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98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43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39</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175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254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145</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190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84</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118</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222</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187</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120</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163</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236</a:t>
            </a:r>
            <a:r>
              <a:rPr lang="de-DE" dirty="0">
                <a:solidFill>
                  <a:srgbClr val="E8E2B7"/>
                </a:solidFill>
                <a:highlight>
                  <a:srgbClr val="293134"/>
                </a:highlight>
                <a:latin typeface="Consolas" panose="020B0609020204030204" pitchFamily="49" charset="0"/>
                <a:cs typeface="Consolas" panose="020B0609020204030204" pitchFamily="49" charset="0"/>
              </a:rPr>
              <a:t>,</a:t>
            </a:r>
            <a:r>
              <a:rPr lang="de-DE" dirty="0">
                <a:solidFill>
                  <a:srgbClr val="E0E2E4"/>
                </a:solidFill>
                <a:highlight>
                  <a:srgbClr val="293134"/>
                </a:highlight>
                <a:latin typeface="Consolas" panose="020B0609020204030204" pitchFamily="49" charset="0"/>
                <a:cs typeface="Consolas" panose="020B0609020204030204" pitchFamily="49" charset="0"/>
              </a:rPr>
              <a:t> </a:t>
            </a:r>
            <a:r>
              <a:rPr lang="de-DE" dirty="0">
                <a:solidFill>
                  <a:srgbClr val="FFCD22"/>
                </a:solidFill>
                <a:highlight>
                  <a:srgbClr val="293134"/>
                </a:highlight>
                <a:latin typeface="Consolas" panose="020B0609020204030204" pitchFamily="49" charset="0"/>
                <a:cs typeface="Consolas" panose="020B0609020204030204" pitchFamily="49" charset="0"/>
              </a:rPr>
              <a:t>249</a:t>
            </a:r>
            <a:endParaRPr lang="de-DE" dirty="0">
              <a:solidFill>
                <a:srgbClr val="E0E2E4"/>
              </a:solidFill>
              <a:highlight>
                <a:srgbClr val="293134"/>
              </a:highlight>
              <a:latin typeface="Consolas" panose="020B0609020204030204" pitchFamily="49" charset="0"/>
              <a:cs typeface="Consolas" panose="020B0609020204030204" pitchFamily="49" charset="0"/>
            </a:endParaRPr>
          </a:p>
          <a:p>
            <a:r>
              <a:rPr lang="de-DE" dirty="0">
                <a:solidFill>
                  <a:srgbClr val="E8E2B7"/>
                </a:solidFill>
                <a:highlight>
                  <a:srgbClr val="293134"/>
                </a:highlight>
                <a:latin typeface="Consolas" panose="020B0609020204030204" pitchFamily="49" charset="0"/>
                <a:cs typeface="Consolas" panose="020B0609020204030204" pitchFamily="49" charset="0"/>
              </a:rPr>
              <a:t>};</a:t>
            </a:r>
            <a:endParaRPr lang="de-DE" dirty="0">
              <a:solidFill>
                <a:srgbClr val="E0E2E4"/>
              </a:solidFill>
              <a:highlight>
                <a:srgbClr val="293134"/>
              </a:highlight>
              <a:latin typeface="Consolas" panose="020B0609020204030204" pitchFamily="49" charset="0"/>
              <a:cs typeface="Consolas" panose="020B0609020204030204" pitchFamily="49" charset="0"/>
            </a:endParaRPr>
          </a:p>
        </p:txBody>
      </p:sp>
      <p:sp>
        <p:nvSpPr>
          <p:cNvPr id="2" name="Title 1"/>
          <p:cNvSpPr>
            <a:spLocks noGrp="1"/>
          </p:cNvSpPr>
          <p:nvPr>
            <p:ph type="title"/>
          </p:nvPr>
        </p:nvSpPr>
        <p:spPr/>
        <p:txBody>
          <a:bodyPr/>
          <a:lstStyle/>
          <a:p>
            <a:r>
              <a:rPr lang="en-US" dirty="0" smtClean="0"/>
              <a:t>(Not so random) random numbers</a:t>
            </a:r>
            <a:endParaRPr lang="en-US" dirty="0"/>
          </a:p>
        </p:txBody>
      </p:sp>
    </p:spTree>
    <p:extLst>
      <p:ext uri="{BB962C8B-B14F-4D97-AF65-F5344CB8AC3E}">
        <p14:creationId xmlns:p14="http://schemas.microsoft.com/office/powerpoint/2010/main" val="895951098"/>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Clock deviation due to timer interrupt</a:t>
            </a:r>
            <a:endParaRPr lang="en-US" dirty="0"/>
          </a:p>
        </p:txBody>
      </p:sp>
      <p:sp>
        <p:nvSpPr>
          <p:cNvPr id="3" name="Content Placeholder 2"/>
          <p:cNvSpPr>
            <a:spLocks noGrp="1"/>
          </p:cNvSpPr>
          <p:nvPr>
            <p:ph idx="1"/>
          </p:nvPr>
        </p:nvSpPr>
        <p:spPr/>
        <p:txBody>
          <a:bodyPr>
            <a:normAutofit fontScale="92500"/>
          </a:bodyPr>
          <a:lstStyle/>
          <a:p>
            <a:pPr>
              <a:buNone/>
            </a:pPr>
            <a:r>
              <a:rPr lang="en-US" dirty="0"/>
              <a:t>Timer interrupt (INT 8): </a:t>
            </a:r>
            <a:r>
              <a:rPr lang="en-US" u="sng" dirty="0">
                <a:solidFill>
                  <a:schemeClr val="accent6"/>
                </a:solidFill>
                <a:hlinkClick r:id="rId2"/>
              </a:rPr>
              <a:t>https://</a:t>
            </a:r>
            <a:r>
              <a:rPr lang="en-US" u="sng" dirty="0" smtClean="0">
                <a:solidFill>
                  <a:schemeClr val="accent6"/>
                </a:solidFill>
                <a:hlinkClick r:id="rId2"/>
              </a:rPr>
              <a:t>en.wikipedia.org/wiki/Intel_8253</a:t>
            </a:r>
            <a:r>
              <a:rPr lang="en-US" u="sng" dirty="0" smtClean="0">
                <a:solidFill>
                  <a:schemeClr val="accent6"/>
                </a:solidFill>
              </a:rPr>
              <a:t> </a:t>
            </a:r>
            <a:endParaRPr lang="en-US" u="sng" dirty="0">
              <a:solidFill>
                <a:schemeClr val="accent6"/>
              </a:solidFill>
            </a:endParaRPr>
          </a:p>
          <a:p>
            <a:pPr>
              <a:buNone/>
            </a:pPr>
            <a:r>
              <a:rPr lang="en-US" dirty="0"/>
              <a:t>Regular frequency: 18.2 Hz</a:t>
            </a:r>
          </a:p>
          <a:p>
            <a:pPr>
              <a:buNone/>
            </a:pPr>
            <a:r>
              <a:rPr lang="en-US" dirty="0"/>
              <a:t>Default handler: Advance time-of-day, time-out floppy disk drive, </a:t>
            </a:r>
            <a:r>
              <a:rPr lang="is-IS" dirty="0"/>
              <a:t>…</a:t>
            </a:r>
          </a:p>
          <a:p>
            <a:pPr marL="0" marR="0" lvl="0" indent="0" defTabSz="914400" eaLnBrk="1" fontAlgn="auto" latinLnBrk="0" hangingPunct="1">
              <a:lnSpc>
                <a:spcPct val="100000"/>
              </a:lnSpc>
              <a:spcBef>
                <a:spcPts val="0"/>
              </a:spcBef>
              <a:spcAft>
                <a:spcPts val="0"/>
              </a:spcAft>
              <a:buClrTx/>
              <a:buSzTx/>
              <a:buFontTx/>
              <a:buNone/>
              <a:tabLst/>
              <a:defRPr/>
            </a:pPr>
            <a:endParaRPr lang="en-US" dirty="0" smtClean="0"/>
          </a:p>
          <a:p>
            <a:pPr>
              <a:buNone/>
            </a:pPr>
            <a:r>
              <a:rPr lang="is-IS" dirty="0"/>
              <a:t>Game reprograms timer to </a:t>
            </a:r>
            <a:r>
              <a:rPr lang="en-US" dirty="0"/>
              <a:t>approx. </a:t>
            </a:r>
            <a:r>
              <a:rPr lang="is-IS" dirty="0"/>
              <a:t>280 </a:t>
            </a:r>
            <a:r>
              <a:rPr lang="is-IS" dirty="0" smtClean="0"/>
              <a:t>Hz</a:t>
            </a:r>
          </a:p>
          <a:p>
            <a:pPr>
              <a:buNone/>
            </a:pPr>
            <a:r>
              <a:rPr lang="is-IS" dirty="0" smtClean="0"/>
              <a:t>invokes original handler every 15th time</a:t>
            </a:r>
          </a:p>
          <a:p>
            <a:pPr>
              <a:buNone/>
            </a:pPr>
            <a:endParaRPr lang="is-IS" dirty="0"/>
          </a:p>
          <a:p>
            <a:pPr>
              <a:buNone/>
            </a:pPr>
            <a:r>
              <a:rPr lang="en-US" dirty="0"/>
              <a:t>280 / 18.2 ≈ </a:t>
            </a:r>
            <a:r>
              <a:rPr lang="uk-UA" dirty="0"/>
              <a:t>15,38</a:t>
            </a:r>
            <a:r>
              <a:rPr lang="en-US" dirty="0"/>
              <a:t>5</a:t>
            </a:r>
          </a:p>
          <a:p>
            <a:pPr>
              <a:buNone/>
            </a:pPr>
            <a:r>
              <a:rPr lang="en-US" dirty="0"/>
              <a:t>280 / 15 ≈ </a:t>
            </a:r>
            <a:r>
              <a:rPr lang="is-IS" dirty="0"/>
              <a:t>18.6  </a:t>
            </a:r>
            <a:r>
              <a:rPr lang="is-IS" dirty="0">
                <a:sym typeface="Wingdings"/>
              </a:rPr>
              <a:t> clock runs </a:t>
            </a:r>
            <a:r>
              <a:rPr lang="fi-FI" dirty="0">
                <a:sym typeface="Wingdings"/>
              </a:rPr>
              <a:t> </a:t>
            </a:r>
            <a:r>
              <a:rPr lang="en-US" dirty="0"/>
              <a:t>≈ </a:t>
            </a:r>
            <a:r>
              <a:rPr lang="pl-PL" dirty="0"/>
              <a:t>2.5</a:t>
            </a:r>
            <a:r>
              <a:rPr lang="en-US" dirty="0"/>
              <a:t> % faster </a:t>
            </a:r>
            <a:r>
              <a:rPr lang="en-US" dirty="0">
                <a:sym typeface="Wingdings"/>
              </a:rPr>
              <a:t> 10 </a:t>
            </a:r>
            <a:r>
              <a:rPr lang="en-US" dirty="0" err="1">
                <a:sym typeface="Wingdings"/>
              </a:rPr>
              <a:t>hrs</a:t>
            </a:r>
            <a:r>
              <a:rPr lang="en-US" dirty="0">
                <a:sym typeface="Wingdings"/>
              </a:rPr>
              <a:t> game </a:t>
            </a:r>
            <a:r>
              <a:rPr lang="en-US" dirty="0"/>
              <a:t>≈</a:t>
            </a:r>
            <a:r>
              <a:rPr lang="en-US" dirty="0">
                <a:sym typeface="Wingdings"/>
              </a:rPr>
              <a:t> 15 min offset</a:t>
            </a:r>
            <a:endParaRPr lang="en-US" dirty="0"/>
          </a:p>
          <a:p>
            <a:pPr marL="0" marR="0" lvl="0" indent="0" defTabSz="91440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smtClean="0"/>
              <a:pPr/>
              <a:t>78</a:t>
            </a:fld>
            <a:endParaRPr lang="en-US" dirty="0"/>
          </a:p>
        </p:txBody>
      </p:sp>
    </p:spTree>
    <p:extLst>
      <p:ext uri="{BB962C8B-B14F-4D97-AF65-F5344CB8AC3E}">
        <p14:creationId xmlns:p14="http://schemas.microsoft.com/office/powerpoint/2010/main" val="14803883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5" end="5"/>
                                            </p:txEl>
                                          </p:spTgt>
                                        </p:tgtEl>
                                        <p:attrNameLst>
                                          <p:attrName>style.visibility</p:attrName>
                                        </p:attrNameLst>
                                      </p:cBhvr>
                                      <p:to>
                                        <p:strVal val="visible"/>
                                      </p:to>
                                    </p:set>
                                    <p:animEffect transition="in" filter="fade">
                                      <p:cBhvr>
                                        <p:cTn id="10" dur="500"/>
                                        <p:tgtEl>
                                          <p:spTgt spid="3">
                                            <p:txEl>
                                              <p:pRg st="5" end="5"/>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3">
                                            <p:txEl>
                                              <p:pRg st="8" end="8"/>
                                            </p:txEl>
                                          </p:spTgt>
                                        </p:tgtEl>
                                        <p:attrNameLst>
                                          <p:attrName>style.visibility</p:attrName>
                                        </p:attrNameLst>
                                      </p:cBhvr>
                                      <p:to>
                                        <p:strVal val="visible"/>
                                      </p:to>
                                    </p:set>
                                    <p:animEffect transition="in" filter="fade">
                                      <p:cBhvr>
                                        <p:cTn id="18" dur="500"/>
                                        <p:tgtEl>
                                          <p:spTgt spid="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Autofit/>
          </a:bodyPr>
          <a:lstStyle/>
          <a:p>
            <a:r>
              <a:rPr lang="en-US" sz="8000" dirty="0" smtClean="0"/>
              <a:t>Thanks for listening!</a:t>
            </a:r>
            <a:endParaRPr lang="en-US" sz="8000" dirty="0"/>
          </a:p>
        </p:txBody>
      </p:sp>
    </p:spTree>
    <p:extLst>
      <p:ext uri="{BB962C8B-B14F-4D97-AF65-F5344CB8AC3E}">
        <p14:creationId xmlns:p14="http://schemas.microsoft.com/office/powerpoint/2010/main" val="90223758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VGA Graphics</a:t>
            </a:r>
            <a:endParaRPr lang="en-US" dirty="0"/>
          </a:p>
        </p:txBody>
      </p:sp>
      <p:sp>
        <p:nvSpPr>
          <p:cNvPr id="3" name="Content Placeholder 2"/>
          <p:cNvSpPr>
            <a:spLocks noGrp="1"/>
          </p:cNvSpPr>
          <p:nvPr>
            <p:ph idx="1"/>
          </p:nvPr>
        </p:nvSpPr>
        <p:spPr/>
        <p:txBody>
          <a:bodyPr/>
          <a:lstStyle/>
          <a:p>
            <a:r>
              <a:rPr lang="en-US" dirty="0" smtClean="0"/>
              <a:t>First release: 1987</a:t>
            </a:r>
          </a:p>
          <a:p>
            <a:r>
              <a:rPr lang="en-US" dirty="0" smtClean="0"/>
              <a:t>(min.) 256 KB VRAM</a:t>
            </a:r>
          </a:p>
          <a:p>
            <a:r>
              <a:rPr lang="en-US" dirty="0" smtClean="0"/>
              <a:t>16 or 256 </a:t>
            </a:r>
            <a:r>
              <a:rPr lang="en-US" dirty="0" smtClean="0"/>
              <a:t>colors</a:t>
            </a:r>
            <a:endParaRPr lang="en-US" dirty="0" smtClean="0"/>
          </a:p>
          <a:p>
            <a:r>
              <a:rPr lang="en-US" dirty="0" smtClean="0"/>
              <a:t>Common resolutions:</a:t>
            </a:r>
          </a:p>
          <a:p>
            <a:pPr lvl="1"/>
            <a:r>
              <a:rPr lang="en-US" dirty="0" smtClean="0"/>
              <a:t>640x480</a:t>
            </a:r>
          </a:p>
          <a:p>
            <a:pPr lvl="1"/>
            <a:r>
              <a:rPr lang="en-US" dirty="0" smtClean="0"/>
              <a:t>640x350</a:t>
            </a:r>
          </a:p>
          <a:p>
            <a:pPr lvl="1"/>
            <a:r>
              <a:rPr lang="en-US" dirty="0" smtClean="0"/>
              <a:t>640x200</a:t>
            </a:r>
          </a:p>
          <a:p>
            <a:pPr lvl="1"/>
            <a:r>
              <a:rPr lang="en-US" dirty="0" smtClean="0"/>
              <a:t>320x200</a:t>
            </a:r>
          </a:p>
        </p:txBody>
      </p:sp>
      <p:pic>
        <p:nvPicPr>
          <p:cNvPr id="4" name="Picture 3"/>
          <p:cNvPicPr>
            <a:picLocks noChangeAspect="1"/>
          </p:cNvPicPr>
          <p:nvPr/>
        </p:nvPicPr>
        <p:blipFill>
          <a:blip r:embed="rId2"/>
          <a:stretch>
            <a:fillRect/>
          </a:stretch>
        </p:blipFill>
        <p:spPr>
          <a:xfrm rot="5400000">
            <a:off x="6607440" y="1488548"/>
            <a:ext cx="6297613" cy="3880904"/>
          </a:xfrm>
          <a:prstGeom prst="rect">
            <a:avLst/>
          </a:prstGeom>
        </p:spPr>
      </p:pic>
      <p:sp>
        <p:nvSpPr>
          <p:cNvPr id="5" name="TextBox 4"/>
          <p:cNvSpPr txBox="1"/>
          <p:nvPr/>
        </p:nvSpPr>
        <p:spPr>
          <a:xfrm>
            <a:off x="838200" y="6019512"/>
            <a:ext cx="4738541" cy="584775"/>
          </a:xfrm>
          <a:prstGeom prst="rect">
            <a:avLst/>
          </a:prstGeom>
          <a:noFill/>
        </p:spPr>
        <p:txBody>
          <a:bodyPr wrap="none" rtlCol="0">
            <a:spAutoFit/>
          </a:bodyPr>
          <a:lstStyle/>
          <a:p>
            <a:r>
              <a:rPr lang="en-US" sz="1600" dirty="0"/>
              <a:t>http://</a:t>
            </a:r>
            <a:r>
              <a:rPr lang="en-US" sz="1600" dirty="0" err="1"/>
              <a:t>www.vgamuseum.info</a:t>
            </a:r>
            <a:r>
              <a:rPr lang="en-US" sz="1600" dirty="0"/>
              <a:t>/images/</a:t>
            </a:r>
            <a:r>
              <a:rPr lang="en-US" sz="1600" dirty="0" err="1"/>
              <a:t>palcal</a:t>
            </a:r>
            <a:r>
              <a:rPr lang="en-US" sz="1600" dirty="0"/>
              <a:t>/cirrus</a:t>
            </a:r>
            <a:r>
              <a:rPr lang="en-US" sz="1600" dirty="0" smtClean="0"/>
              <a:t>/</a:t>
            </a:r>
          </a:p>
          <a:p>
            <a:r>
              <a:rPr lang="en-US" sz="1600" dirty="0" smtClean="0"/>
              <a:t>669_vga-cl34_w_cirrus_logic_cl-5434-hc-d_top_hq.jpg</a:t>
            </a:r>
            <a:endParaRPr lang="en-US" sz="1600"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8</a:t>
            </a:fld>
            <a:endParaRPr lang="en-US" dirty="0"/>
          </a:p>
        </p:txBody>
      </p:sp>
    </p:spTree>
    <p:extLst>
      <p:ext uri="{BB962C8B-B14F-4D97-AF65-F5344CB8AC3E}">
        <p14:creationId xmlns:p14="http://schemas.microsoft.com/office/powerpoint/2010/main" val="147827124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855000"/>
            <a:ext cx="12192000" cy="1148000"/>
          </a:xfrm>
        </p:spPr>
        <p:txBody>
          <a:bodyPr>
            <a:noAutofit/>
          </a:bodyPr>
          <a:lstStyle/>
          <a:p>
            <a:r>
              <a:rPr lang="en-US" sz="4800" dirty="0">
                <a:hlinkClick r:id="rId2"/>
              </a:rPr>
              <a:t>https://</a:t>
            </a:r>
            <a:r>
              <a:rPr lang="en-US" sz="4800" dirty="0" smtClean="0">
                <a:hlinkClick r:id="rId2"/>
              </a:rPr>
              <a:t>github.com/lethal-guitar/RigelEngine</a:t>
            </a:r>
            <a:endParaRPr lang="en-US" sz="4800" dirty="0"/>
          </a:p>
        </p:txBody>
      </p:sp>
    </p:spTree>
    <p:extLst>
      <p:ext uri="{BB962C8B-B14F-4D97-AF65-F5344CB8AC3E}">
        <p14:creationId xmlns:p14="http://schemas.microsoft.com/office/powerpoint/2010/main" val="1392899488"/>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AdLib</a:t>
            </a:r>
            <a:r>
              <a:rPr lang="en-US" dirty="0" smtClean="0"/>
              <a:t> and Sound Blaster sound</a:t>
            </a:r>
            <a:endParaRPr lang="en-US" dirty="0"/>
          </a:p>
        </p:txBody>
      </p:sp>
      <p:sp>
        <p:nvSpPr>
          <p:cNvPr id="3" name="Content Placeholder 2"/>
          <p:cNvSpPr>
            <a:spLocks noGrp="1"/>
          </p:cNvSpPr>
          <p:nvPr>
            <p:ph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err="1" smtClean="0"/>
              <a:t>AdLib</a:t>
            </a:r>
            <a:r>
              <a:rPr lang="en-US" dirty="0" smtClean="0"/>
              <a:t> (1987)</a:t>
            </a:r>
          </a:p>
          <a:p>
            <a:pPr>
              <a:lnSpc>
                <a:spcPct val="100000"/>
              </a:lnSpc>
              <a:spcBef>
                <a:spcPts val="0"/>
              </a:spcBef>
            </a:pPr>
            <a:r>
              <a:rPr lang="en-US" dirty="0"/>
              <a:t>A</a:t>
            </a:r>
            <a:r>
              <a:rPr lang="en-US" dirty="0" smtClean="0"/>
              <a:t>dd-on card with FM synthesizer chip</a:t>
            </a:r>
          </a:p>
          <a:p>
            <a:pPr>
              <a:lnSpc>
                <a:spcPct val="100000"/>
              </a:lnSpc>
              <a:spcBef>
                <a:spcPts val="0"/>
              </a:spcBef>
            </a:pPr>
            <a:r>
              <a:rPr lang="en-US" dirty="0" smtClean="0"/>
              <a:t>Intended for music, but can do some sounds</a:t>
            </a:r>
          </a:p>
          <a:p>
            <a:pPr>
              <a:lnSpc>
                <a:spcPct val="100000"/>
              </a:lnSpc>
              <a:spcBef>
                <a:spcPts val="0"/>
              </a:spcBef>
            </a:pPr>
            <a:endParaRPr lang="en-US" dirty="0"/>
          </a:p>
          <a:p>
            <a:pPr marL="0" indent="0">
              <a:lnSpc>
                <a:spcPct val="100000"/>
              </a:lnSpc>
              <a:spcBef>
                <a:spcPts val="0"/>
              </a:spcBef>
              <a:buNone/>
            </a:pPr>
            <a:r>
              <a:rPr lang="en-US" dirty="0" smtClean="0"/>
              <a:t>Sound Blaster (1989), Sound Blaster Pro (1991)</a:t>
            </a:r>
          </a:p>
          <a:p>
            <a:pPr>
              <a:lnSpc>
                <a:spcPct val="100000"/>
              </a:lnSpc>
              <a:spcBef>
                <a:spcPts val="0"/>
              </a:spcBef>
            </a:pPr>
            <a:r>
              <a:rPr lang="en-US" dirty="0" smtClean="0"/>
              <a:t>Full compatibility to </a:t>
            </a:r>
            <a:r>
              <a:rPr lang="en-US" dirty="0" err="1" smtClean="0"/>
              <a:t>AdLib</a:t>
            </a:r>
            <a:endParaRPr lang="en-US" dirty="0"/>
          </a:p>
          <a:p>
            <a:pPr lvl="1">
              <a:lnSpc>
                <a:spcPct val="100000"/>
              </a:lnSpc>
              <a:spcBef>
                <a:spcPts val="0"/>
              </a:spcBef>
            </a:pPr>
            <a:r>
              <a:rPr lang="en-US" dirty="0" smtClean="0"/>
              <a:t>Includes the same synthesizer chip</a:t>
            </a:r>
          </a:p>
          <a:p>
            <a:pPr>
              <a:lnSpc>
                <a:spcPct val="100000"/>
              </a:lnSpc>
              <a:spcBef>
                <a:spcPts val="0"/>
              </a:spcBef>
            </a:pPr>
            <a:r>
              <a:rPr lang="en-US" dirty="0" smtClean="0"/>
              <a:t>Additional support for digitized sound playback</a:t>
            </a:r>
          </a:p>
          <a:p>
            <a:pPr lvl="1">
              <a:lnSpc>
                <a:spcPct val="100000"/>
              </a:lnSpc>
              <a:spcBef>
                <a:spcPts val="0"/>
              </a:spcBef>
            </a:pPr>
            <a:r>
              <a:rPr lang="en-US" dirty="0" smtClean="0"/>
              <a:t>8-bit, 22.05 kHz (44.1 kHz on SB Pro)</a:t>
            </a:r>
            <a:endParaRPr lang="en-US" dirty="0"/>
          </a:p>
        </p:txBody>
      </p:sp>
      <p:pic>
        <p:nvPicPr>
          <p:cNvPr id="4" name="Picture 3"/>
          <p:cNvPicPr>
            <a:picLocks noChangeAspect="1"/>
          </p:cNvPicPr>
          <p:nvPr/>
        </p:nvPicPr>
        <p:blipFill>
          <a:blip r:embed="rId2"/>
          <a:stretch>
            <a:fillRect/>
          </a:stretch>
        </p:blipFill>
        <p:spPr>
          <a:xfrm rot="16200000">
            <a:off x="6847159" y="1703832"/>
            <a:ext cx="6289675" cy="3450336"/>
          </a:xfrm>
          <a:prstGeom prst="rect">
            <a:avLst/>
          </a:prstGeom>
        </p:spPr>
      </p:pic>
      <p:sp>
        <p:nvSpPr>
          <p:cNvPr id="5" name="Rectangle 4"/>
          <p:cNvSpPr/>
          <p:nvPr/>
        </p:nvSpPr>
        <p:spPr>
          <a:xfrm>
            <a:off x="838200" y="6218823"/>
            <a:ext cx="7353300" cy="338554"/>
          </a:xfrm>
          <a:prstGeom prst="rect">
            <a:avLst/>
          </a:prstGeom>
        </p:spPr>
        <p:txBody>
          <a:bodyPr wrap="square">
            <a:spAutoFit/>
          </a:bodyPr>
          <a:lstStyle/>
          <a:p>
            <a:r>
              <a:rPr lang="en-US" sz="1600" dirty="0"/>
              <a:t>http://</a:t>
            </a:r>
            <a:r>
              <a:rPr lang="en-US" sz="1600" dirty="0" err="1"/>
              <a:t>www.mediafire.com</a:t>
            </a:r>
            <a:r>
              <a:rPr lang="en-US" sz="1600" dirty="0"/>
              <a:t>/</a:t>
            </a:r>
            <a:r>
              <a:rPr lang="en-US" sz="1600" dirty="0" err="1"/>
              <a:t>convkey</a:t>
            </a:r>
            <a:r>
              <a:rPr lang="en-US" sz="1600" dirty="0"/>
              <a:t>/44ba/4qwdgeqjuummj35zg.jpg?size_id=a</a:t>
            </a:r>
          </a:p>
        </p:txBody>
      </p:sp>
      <p:sp>
        <p:nvSpPr>
          <p:cNvPr id="6" name="Slide Number Placeholder 5"/>
          <p:cNvSpPr>
            <a:spLocks noGrp="1"/>
          </p:cNvSpPr>
          <p:nvPr>
            <p:ph type="sldNum" sz="quarter" idx="12"/>
          </p:nvPr>
        </p:nvSpPr>
        <p:spPr/>
        <p:txBody>
          <a:bodyPr/>
          <a:lstStyle/>
          <a:p>
            <a:fld id="{D57F1E4F-1CFF-5643-939E-217C01CDF565}" type="slidenum">
              <a:rPr lang="en-US" smtClean="0"/>
              <a:pPr/>
              <a:t>9</a:t>
            </a:fld>
            <a:endParaRPr lang="en-US" dirty="0"/>
          </a:p>
        </p:txBody>
      </p:sp>
    </p:spTree>
    <p:extLst>
      <p:ext uri="{BB962C8B-B14F-4D97-AF65-F5344CB8AC3E}">
        <p14:creationId xmlns:p14="http://schemas.microsoft.com/office/powerpoint/2010/main" val="127521429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rgbClr val="000000"/>
      </a:dk1>
      <a:lt1>
        <a:srgbClr val="FFFFFF"/>
      </a:lt1>
      <a:dk2>
        <a:srgbClr val="44546A"/>
      </a:dk2>
      <a:lt2>
        <a:srgbClr val="E7E6E6"/>
      </a:lt2>
      <a:accent1>
        <a:srgbClr val="29AF8C"/>
      </a:accent1>
      <a:accent2>
        <a:srgbClr val="97BE49"/>
      </a:accent2>
      <a:accent3>
        <a:srgbClr val="3D9CCC"/>
      </a:accent3>
      <a:accent4>
        <a:srgbClr val="7C60C6"/>
      </a:accent4>
      <a:accent5>
        <a:srgbClr val="C9492C"/>
      </a:accent5>
      <a:accent6>
        <a:srgbClr val="D58C2E"/>
      </a:accent6>
      <a:hlink>
        <a:srgbClr val="FFC000"/>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3E4F19A7-A959-40BB-972C-4880BAF8EB0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40005</TotalTime>
  <Words>3272</Words>
  <Application>Microsoft Macintosh PowerPoint</Application>
  <PresentationFormat>Widescreen</PresentationFormat>
  <Paragraphs>727</Paragraphs>
  <Slides>80</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80</vt:i4>
      </vt:variant>
    </vt:vector>
  </HeadingPairs>
  <TitlesOfParts>
    <vt:vector size="87" baseType="lpstr">
      <vt:lpstr>Calibri</vt:lpstr>
      <vt:lpstr>Calibri Light</vt:lpstr>
      <vt:lpstr>Consolas</vt:lpstr>
      <vt:lpstr>Mangal</vt:lpstr>
      <vt:lpstr>Wingdings</vt:lpstr>
      <vt:lpstr>Arial</vt:lpstr>
      <vt:lpstr>Office Theme</vt:lpstr>
      <vt:lpstr>Rigel Engine</vt:lpstr>
      <vt:lpstr>The game: Duke Nukem II</vt:lpstr>
      <vt:lpstr>PowerPoint Presentation</vt:lpstr>
      <vt:lpstr>PowerPoint Presentation</vt:lpstr>
      <vt:lpstr>Hardware of the time</vt:lpstr>
      <vt:lpstr>CPUs</vt:lpstr>
      <vt:lpstr>CPUs</vt:lpstr>
      <vt:lpstr>VGA Graphics</vt:lpstr>
      <vt:lpstr>AdLib and Sound Blaster sound</vt:lpstr>
      <vt:lpstr>The project: Rigel Engine</vt:lpstr>
      <vt:lpstr>What is Rigel Engine?</vt:lpstr>
      <vt:lpstr>What is it not?</vt:lpstr>
      <vt:lpstr>Advantages of a modern re-implementation</vt:lpstr>
      <vt:lpstr>Similar projects</vt:lpstr>
      <vt:lpstr>Quick project overview</vt:lpstr>
      <vt:lpstr>Quick project overview</vt:lpstr>
      <vt:lpstr>Project evolution</vt:lpstr>
      <vt:lpstr>Implementation progress (Shareware only)</vt:lpstr>
      <vt:lpstr>Implemented enhancements</vt:lpstr>
      <vt:lpstr>Supported platforms</vt:lpstr>
      <vt:lpstr>Live Demo!</vt:lpstr>
      <vt:lpstr>PowerPoint Presentation</vt:lpstr>
      <vt:lpstr>Asset loading</vt:lpstr>
      <vt:lpstr>What’s in the game data?</vt:lpstr>
      <vt:lpstr>Example: Backgrounds, tile set</vt:lpstr>
      <vt:lpstr>PowerPoint Presentation</vt:lpstr>
      <vt:lpstr>Example: Level data</vt:lpstr>
      <vt:lpstr>Palette-based graphics</vt:lpstr>
      <vt:lpstr>Planar memory layout</vt:lpstr>
      <vt:lpstr>Planar memory layout</vt:lpstr>
      <vt:lpstr>Planar memory layout</vt:lpstr>
      <vt:lpstr>Planar memory layout</vt:lpstr>
      <vt:lpstr>Original graphics format</vt:lpstr>
      <vt:lpstr>Decoding the game’s graphics files</vt:lpstr>
      <vt:lpstr>Decoding the game’s graphics files</vt:lpstr>
      <vt:lpstr>Adapter iterator: bit-wise reading</vt:lpstr>
      <vt:lpstr>Adapter iterator: bit-wise reading</vt:lpstr>
      <vt:lpstr>Adapter iterator: Client code</vt:lpstr>
      <vt:lpstr>Enemy AI</vt:lpstr>
      <vt:lpstr>State machines for enemy AI: Example</vt:lpstr>
      <vt:lpstr>Red bird state machine</vt:lpstr>
      <vt:lpstr>”Old-school” approach</vt:lpstr>
      <vt:lpstr>Encoding states in a variant&lt;&gt;</vt:lpstr>
      <vt:lpstr>Pattern matching on the state</vt:lpstr>
      <vt:lpstr>Other uses for variant pattern matching</vt:lpstr>
      <vt:lpstr>Pattern matching in C++</vt:lpstr>
      <vt:lpstr>Entity-Component-Systems</vt:lpstr>
      <vt:lpstr>Motivation: Provide more flexibility than OOP</vt:lpstr>
      <vt:lpstr>PowerPoint Presentation</vt:lpstr>
      <vt:lpstr>“Can we have a monster that’s also on fire?”</vt:lpstr>
      <vt:lpstr>Entity, Component, System</vt:lpstr>
      <vt:lpstr>Example components</vt:lpstr>
      <vt:lpstr>Example entities</vt:lpstr>
      <vt:lpstr>Systems</vt:lpstr>
      <vt:lpstr>Example systems</vt:lpstr>
      <vt:lpstr>Example systems</vt:lpstr>
      <vt:lpstr>Example systems</vt:lpstr>
      <vt:lpstr>Component storage</vt:lpstr>
      <vt:lpstr>Composition at runtime</vt:lpstr>
      <vt:lpstr>Behavior as combination of systems</vt:lpstr>
      <vt:lpstr>ECS libraries for C++</vt:lpstr>
      <vt:lpstr>ECS in Rigel Engine</vt:lpstr>
      <vt:lpstr>PowerPoint Presentation</vt:lpstr>
      <vt:lpstr>Let’s have a look at the code!</vt:lpstr>
      <vt:lpstr>ECS: My experience</vt:lpstr>
      <vt:lpstr>Reverse Engineering the original</vt:lpstr>
      <vt:lpstr>Disassembling with Ida Pro</vt:lpstr>
      <vt:lpstr>PowerPoint Presentation</vt:lpstr>
      <vt:lpstr>PowerPoint Presentation</vt:lpstr>
      <vt:lpstr>PowerPoint Presentation</vt:lpstr>
      <vt:lpstr>Disassembling: Workflow</vt:lpstr>
      <vt:lpstr>PowerPoint Presentation</vt:lpstr>
      <vt:lpstr>Stepping through video captures</vt:lpstr>
      <vt:lpstr>Stepping through video captures</vt:lpstr>
      <vt:lpstr>Funny hacks and trivia</vt:lpstr>
      <vt:lpstr>(Not so random) random numbers</vt:lpstr>
      <vt:lpstr>(Not so random) random numbers</vt:lpstr>
      <vt:lpstr>Clock deviation due to timer interrupt</vt:lpstr>
      <vt:lpstr>Thanks for listening!</vt:lpstr>
      <vt:lpstr>https://github.com/lethal-guitar/RigelEngine</vt:lpstr>
    </vt:vector>
  </TitlesOfParts>
  <Company/>
  <LinksUpToDate>false</LinksUpToDate>
  <SharedDoc>false</SharedDoc>
  <HyperlinksChanged>false</HyperlinksChanged>
  <AppVersion>15.0028</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Rigel Engine</dc:title>
  <dc:creator>Microsoft Office User</dc:creator>
  <cp:lastModifiedBy>Microsoft Office User</cp:lastModifiedBy>
  <cp:revision>207</cp:revision>
  <dcterms:created xsi:type="dcterms:W3CDTF">2017-10-03T03:17:51Z</dcterms:created>
  <dcterms:modified xsi:type="dcterms:W3CDTF">2018-08-29T19:58:43Z</dcterms:modified>
</cp:coreProperties>
</file>